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65" r:id="rId5"/>
    <p:sldId id="283" r:id="rId6"/>
    <p:sldId id="262" r:id="rId7"/>
    <p:sldId id="311" r:id="rId8"/>
    <p:sldId id="272" r:id="rId9"/>
    <p:sldId id="282" r:id="rId10"/>
    <p:sldId id="266" r:id="rId11"/>
    <p:sldId id="268" r:id="rId12"/>
    <p:sldId id="267" r:id="rId13"/>
    <p:sldId id="269" r:id="rId14"/>
    <p:sldId id="270" r:id="rId15"/>
    <p:sldId id="273" r:id="rId16"/>
    <p:sldId id="274" r:id="rId17"/>
    <p:sldId id="279" r:id="rId18"/>
    <p:sldId id="271" r:id="rId19"/>
    <p:sldId id="339" r:id="rId20"/>
    <p:sldId id="277" r:id="rId21"/>
    <p:sldId id="284" r:id="rId22"/>
    <p:sldId id="256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4"/>
    <a:srgbClr val="EFD037"/>
    <a:srgbClr val="FFCA00"/>
    <a:srgbClr val="FFE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25" autoAdjust="0"/>
  </p:normalViewPr>
  <p:slideViewPr>
    <p:cSldViewPr snapToObjects="1">
      <p:cViewPr varScale="1">
        <p:scale>
          <a:sx n="99" d="100"/>
          <a:sy n="99" d="100"/>
        </p:scale>
        <p:origin x="195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Dutson" userId="ad195f36-2080-430e-a439-445f71a73adf" providerId="ADAL" clId="{9271FA9A-DB68-494D-8557-C8FCAF087456}"/>
    <pc:docChg chg="custSel modSld">
      <pc:chgData name="Nathan Dutson" userId="ad195f36-2080-430e-a439-445f71a73adf" providerId="ADAL" clId="{9271FA9A-DB68-494D-8557-C8FCAF087456}" dt="2024-05-15T20:37:41.035" v="647" actId="20577"/>
      <pc:docMkLst>
        <pc:docMk/>
      </pc:docMkLst>
      <pc:sldChg chg="modSp mod">
        <pc:chgData name="Nathan Dutson" userId="ad195f36-2080-430e-a439-445f71a73adf" providerId="ADAL" clId="{9271FA9A-DB68-494D-8557-C8FCAF087456}" dt="2024-05-15T14:00:09.163" v="342" actId="20577"/>
        <pc:sldMkLst>
          <pc:docMk/>
          <pc:sldMk cId="924088577" sldId="267"/>
        </pc:sldMkLst>
        <pc:spChg chg="mod">
          <ac:chgData name="Nathan Dutson" userId="ad195f36-2080-430e-a439-445f71a73adf" providerId="ADAL" clId="{9271FA9A-DB68-494D-8557-C8FCAF087456}" dt="2024-05-15T14:00:09.163" v="342" actId="20577"/>
          <ac:spMkLst>
            <pc:docMk/>
            <pc:sldMk cId="924088577" sldId="267"/>
            <ac:spMk id="3" creationId="{00000000-0000-0000-0000-000000000000}"/>
          </ac:spMkLst>
        </pc:spChg>
      </pc:sldChg>
      <pc:sldChg chg="modSp mod">
        <pc:chgData name="Nathan Dutson" userId="ad195f36-2080-430e-a439-445f71a73adf" providerId="ADAL" clId="{9271FA9A-DB68-494D-8557-C8FCAF087456}" dt="2024-05-15T14:03:08.293" v="437" actId="20577"/>
        <pc:sldMkLst>
          <pc:docMk/>
          <pc:sldMk cId="3606470433" sldId="271"/>
        </pc:sldMkLst>
        <pc:spChg chg="mod">
          <ac:chgData name="Nathan Dutson" userId="ad195f36-2080-430e-a439-445f71a73adf" providerId="ADAL" clId="{9271FA9A-DB68-494D-8557-C8FCAF087456}" dt="2024-05-15T14:03:08.293" v="437" actId="20577"/>
          <ac:spMkLst>
            <pc:docMk/>
            <pc:sldMk cId="3606470433" sldId="271"/>
            <ac:spMk id="3" creationId="{00000000-0000-0000-0000-000000000000}"/>
          </ac:spMkLst>
        </pc:spChg>
      </pc:sldChg>
      <pc:sldChg chg="modSp mod">
        <pc:chgData name="Nathan Dutson" userId="ad195f36-2080-430e-a439-445f71a73adf" providerId="ADAL" clId="{9271FA9A-DB68-494D-8557-C8FCAF087456}" dt="2024-05-15T13:50:00.631" v="1" actId="20577"/>
        <pc:sldMkLst>
          <pc:docMk/>
          <pc:sldMk cId="3960162731" sldId="272"/>
        </pc:sldMkLst>
        <pc:spChg chg="mod">
          <ac:chgData name="Nathan Dutson" userId="ad195f36-2080-430e-a439-445f71a73adf" providerId="ADAL" clId="{9271FA9A-DB68-494D-8557-C8FCAF087456}" dt="2024-05-15T13:50:00.631" v="1" actId="20577"/>
          <ac:spMkLst>
            <pc:docMk/>
            <pc:sldMk cId="3960162731" sldId="272"/>
            <ac:spMk id="3" creationId="{00000000-0000-0000-0000-000000000000}"/>
          </ac:spMkLst>
        </pc:spChg>
      </pc:sldChg>
      <pc:sldChg chg="modSp mod">
        <pc:chgData name="Nathan Dutson" userId="ad195f36-2080-430e-a439-445f71a73adf" providerId="ADAL" clId="{9271FA9A-DB68-494D-8557-C8FCAF087456}" dt="2024-05-15T14:02:41.162" v="406" actId="1076"/>
        <pc:sldMkLst>
          <pc:docMk/>
          <pc:sldMk cId="3464704050" sldId="273"/>
        </pc:sldMkLst>
        <pc:spChg chg="mod">
          <ac:chgData name="Nathan Dutson" userId="ad195f36-2080-430e-a439-445f71a73adf" providerId="ADAL" clId="{9271FA9A-DB68-494D-8557-C8FCAF087456}" dt="2024-05-15T14:02:32.552" v="404" actId="20577"/>
          <ac:spMkLst>
            <pc:docMk/>
            <pc:sldMk cId="3464704050" sldId="273"/>
            <ac:spMk id="3" creationId="{00000000-0000-0000-0000-000000000000}"/>
          </ac:spMkLst>
        </pc:spChg>
        <pc:picChg chg="mod">
          <ac:chgData name="Nathan Dutson" userId="ad195f36-2080-430e-a439-445f71a73adf" providerId="ADAL" clId="{9271FA9A-DB68-494D-8557-C8FCAF087456}" dt="2024-05-15T14:02:41.162" v="406" actId="1076"/>
          <ac:picMkLst>
            <pc:docMk/>
            <pc:sldMk cId="3464704050" sldId="273"/>
            <ac:picMk id="5" creationId="{16DD8595-DDF3-4AEC-90AB-40E182F84BAD}"/>
          </ac:picMkLst>
        </pc:picChg>
      </pc:sldChg>
      <pc:sldChg chg="modSp mod modNotesTx">
        <pc:chgData name="Nathan Dutson" userId="ad195f36-2080-430e-a439-445f71a73adf" providerId="ADAL" clId="{9271FA9A-DB68-494D-8557-C8FCAF087456}" dt="2024-05-15T20:37:41.035" v="647" actId="20577"/>
        <pc:sldMkLst>
          <pc:docMk/>
          <pc:sldMk cId="1156119571" sldId="282"/>
        </pc:sldMkLst>
        <pc:spChg chg="mod">
          <ac:chgData name="Nathan Dutson" userId="ad195f36-2080-430e-a439-445f71a73adf" providerId="ADAL" clId="{9271FA9A-DB68-494D-8557-C8FCAF087456}" dt="2024-05-15T13:50:55.421" v="39" actId="20577"/>
          <ac:spMkLst>
            <pc:docMk/>
            <pc:sldMk cId="1156119571" sldId="282"/>
            <ac:spMk id="2" creationId="{00000000-0000-0000-0000-000000000000}"/>
          </ac:spMkLst>
        </pc:spChg>
        <pc:spChg chg="mod">
          <ac:chgData name="Nathan Dutson" userId="ad195f36-2080-430e-a439-445f71a73adf" providerId="ADAL" clId="{9271FA9A-DB68-494D-8557-C8FCAF087456}" dt="2024-05-15T13:56:44.960" v="197" actId="20577"/>
          <ac:spMkLst>
            <pc:docMk/>
            <pc:sldMk cId="1156119571" sldId="282"/>
            <ac:spMk id="3" creationId="{00000000-0000-0000-0000-000000000000}"/>
          </ac:spMkLst>
        </pc:spChg>
        <pc:spChg chg="mod">
          <ac:chgData name="Nathan Dutson" userId="ad195f36-2080-430e-a439-445f71a73adf" providerId="ADAL" clId="{9271FA9A-DB68-494D-8557-C8FCAF087456}" dt="2024-05-15T20:37:41.035" v="647" actId="20577"/>
          <ac:spMkLst>
            <pc:docMk/>
            <pc:sldMk cId="1156119571" sldId="282"/>
            <ac:spMk id="8" creationId="{12A03979-69BB-4392-9C04-EA306CF98B8E}"/>
          </ac:spMkLst>
        </pc:spChg>
        <pc:picChg chg="mod modCrop">
          <ac:chgData name="Nathan Dutson" userId="ad195f36-2080-430e-a439-445f71a73adf" providerId="ADAL" clId="{9271FA9A-DB68-494D-8557-C8FCAF087456}" dt="2024-05-15T13:57:39.400" v="206" actId="1038"/>
          <ac:picMkLst>
            <pc:docMk/>
            <pc:sldMk cId="1156119571" sldId="282"/>
            <ac:picMk id="5" creationId="{F4F26FC6-ABF9-496E-91F0-070CD42883D5}"/>
          </ac:picMkLst>
        </pc:picChg>
      </pc:sldChg>
      <pc:sldChg chg="modSp mod">
        <pc:chgData name="Nathan Dutson" userId="ad195f36-2080-430e-a439-445f71a73adf" providerId="ADAL" clId="{9271FA9A-DB68-494D-8557-C8FCAF087456}" dt="2024-05-15T14:06:42.208" v="633" actId="20577"/>
        <pc:sldMkLst>
          <pc:docMk/>
          <pc:sldMk cId="56743781" sldId="339"/>
        </pc:sldMkLst>
        <pc:spChg chg="mod">
          <ac:chgData name="Nathan Dutson" userId="ad195f36-2080-430e-a439-445f71a73adf" providerId="ADAL" clId="{9271FA9A-DB68-494D-8557-C8FCAF087456}" dt="2024-05-15T14:04:26.571" v="469" actId="20577"/>
          <ac:spMkLst>
            <pc:docMk/>
            <pc:sldMk cId="56743781" sldId="339"/>
            <ac:spMk id="2" creationId="{00000000-0000-0000-0000-000000000000}"/>
          </ac:spMkLst>
        </pc:spChg>
        <pc:spChg chg="mod">
          <ac:chgData name="Nathan Dutson" userId="ad195f36-2080-430e-a439-445f71a73adf" providerId="ADAL" clId="{9271FA9A-DB68-494D-8557-C8FCAF087456}" dt="2024-05-15T14:06:42.208" v="633" actId="20577"/>
          <ac:spMkLst>
            <pc:docMk/>
            <pc:sldMk cId="56743781" sldId="339"/>
            <ac:spMk id="5" creationId="{CB10FD04-F35F-4887-B9F6-3421AD4616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177A4F-F290-4F6D-A7F2-8AE03F451A15}" type="datetimeFigureOut">
              <a:rPr lang="en-US"/>
              <a:pPr>
                <a:defRPr/>
              </a:pPr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A66FAEA-36FA-4B6D-B239-514468E871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change the picture if you’d like.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53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Cub Scouts is designed to give parents and opportunity to spend time with their kids. </a:t>
            </a:r>
          </a:p>
          <a:p>
            <a:r>
              <a:rPr lang="en-US" dirty="0"/>
              <a:t>Parents make up the volunteers who make the pack go.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866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them how training is provided to help all volunteers be successful!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744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Chartered Organization and District</a:t>
            </a:r>
          </a:p>
          <a:p>
            <a:endParaRPr lang="en-US" dirty="0"/>
          </a:p>
          <a:p>
            <a:r>
              <a:rPr lang="en-US" dirty="0"/>
              <a:t>Explain who the pack is chartered by, the district you belong to and a little about our Council.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72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IMPORTANT! – Update with your pack’s information. </a:t>
            </a:r>
          </a:p>
          <a:p>
            <a:endParaRPr lang="en-US" dirty="0"/>
          </a:p>
          <a:p>
            <a:r>
              <a:rPr lang="en-US" dirty="0"/>
              <a:t>Explain when your next Pack meeting is and make sure everyone leaves with the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717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IMPORTANT: Update with your pack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33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UPDATE: Tell the parents how much Scouting in your Pack will costs and what fundraisers you do to offset the costs. </a:t>
            </a:r>
          </a:p>
          <a:p>
            <a:endParaRPr lang="en-US" dirty="0"/>
          </a:p>
          <a:p>
            <a:r>
              <a:rPr lang="en-US" dirty="0"/>
              <a:t>Pack’s with a strong program and funding plan attract and keep families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70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them know that they are registering for 12 months.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6FAEA-36FA-4B6D-B239-514468E871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278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Utilize the Magic Circle Technique to recruit and fill vacancies, such as den leaders, committee members etc. </a:t>
            </a:r>
          </a:p>
          <a:p>
            <a:endParaRPr lang="en-US" dirty="0"/>
          </a:p>
          <a:p>
            <a:r>
              <a:rPr lang="en-US" dirty="0"/>
              <a:t>Magic Circle instructions found at www.awbsa.org/membership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663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Have youth show their parents what they’ve learned - recite Cub Scouts Promise and 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81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A85AF05-F1D4-4867-87BD-AF2770BFC43C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FOR YOUR PACK: Unit Number, Intro’s etc. (see items in yellow)</a:t>
            </a:r>
          </a:p>
          <a:p>
            <a:endParaRPr lang="en-US" dirty="0"/>
          </a:p>
          <a:p>
            <a:r>
              <a:rPr lang="en-US" dirty="0"/>
              <a:t>Introduce self and welcome everyone to the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72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Cub Scouts is all about. Make sure to be enthusiastic!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50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FOR YOUR PACK: Insert activities &amp; picture specific to your Pack. </a:t>
            </a:r>
          </a:p>
          <a:p>
            <a:endParaRPr lang="en-US" dirty="0"/>
          </a:p>
          <a:p>
            <a:r>
              <a:rPr lang="en-US" dirty="0"/>
              <a:t>Tell the families what they will do with your pack, be specific. </a:t>
            </a:r>
          </a:p>
          <a:p>
            <a:endParaRPr lang="en-US" dirty="0"/>
          </a:p>
          <a:p>
            <a:r>
              <a:rPr lang="en-US" dirty="0"/>
              <a:t>Share Printed Copies of your Pack Calendar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6FAEA-36FA-4B6D-B239-514468E871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9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Boy’s life magazine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29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with the date your pack is attending Cub Haunted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2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new and current Cub Scouts are taken to another location to work on the Bobcat Badge or do an activity. </a:t>
            </a:r>
          </a:p>
          <a:p>
            <a:r>
              <a:rPr lang="en-US" dirty="0"/>
              <a:t>You’ll need at least 2 adults to run this. </a:t>
            </a:r>
          </a:p>
          <a:p>
            <a:r>
              <a:rPr lang="en-US" dirty="0"/>
              <a:t>Tell the parents what will happen with their kids, Introduce the Adult Leaders and explain what the youth will be working on. </a:t>
            </a:r>
          </a:p>
          <a:p>
            <a:r>
              <a:rPr lang="en-US" dirty="0"/>
              <a:t>This will give parents the opportunity to focus their attention on the details.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833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the pack is organized, when they meet and how the Dens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158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FAEA-36FA-4B6D-B239-514468E871F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9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71628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7162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EEE4-4412-40B6-A63C-3210AF9E9C46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3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CBDB-04E2-48F8-B8ED-830AD2D50007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4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74638"/>
            <a:ext cx="4800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1D92B-EDA7-495B-A85E-56A60F011AF1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DBFB-8BFC-4672-8B3B-A476639108E9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0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4406900"/>
            <a:ext cx="72390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2906713"/>
            <a:ext cx="72390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5F0E-2A2F-4914-B9ED-9FFA14085E7E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1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5BE9-379C-4D26-AF57-0136070218E5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7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C6B0D-97DA-4087-89D9-D0BAC941BCF4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0188-2619-401C-A709-F492E5C7B25E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7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76E5-FB77-49BB-8AA6-FB669D76BFC3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8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3050"/>
            <a:ext cx="28956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73050"/>
            <a:ext cx="4114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1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3308-5784-4263-9985-FA5B41784F80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1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140D2-731D-4163-9587-3A65072AFF9F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1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2801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7B18778A-8310-4A71-BACB-999588AC2DC6}" type="datetimeFigureOut">
              <a:rPr lang="en-US"/>
              <a:pPr>
                <a:defRPr/>
              </a:pPr>
              <a:t>5/13/2024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05800" y="6330950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A82D2073-7116-472D-9585-D07651AC78BE}" type="slidenum">
              <a:rPr lang="en-US" altLang="en-US" sz="1100" b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/>
              <a:t>‹#›</a:t>
            </a:fld>
            <a:endParaRPr lang="en-US" altLang="en-US" sz="1100" b="1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FFFFFF"/>
          </a:solidFill>
          <a:latin typeface="Helvetica"/>
          <a:ea typeface="+mj-ea"/>
          <a:cs typeface="Helvetica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Helvetica"/>
          <a:ea typeface="+mn-ea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Helvetica"/>
          <a:ea typeface="+mn-ea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Helvetica"/>
          <a:ea typeface="+mn-ea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bg1"/>
          </a:solidFill>
          <a:latin typeface="Helvetica"/>
          <a:ea typeface="+mn-ea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bg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41AE8C-A409-4851-8E95-0C4481FCCF1A}"/>
              </a:ext>
            </a:extLst>
          </p:cNvPr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rgbClr val="FFD5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at a beach&#10;&#10;Description automatically generated">
            <a:extLst>
              <a:ext uri="{FF2B5EF4-FFF2-40B4-BE49-F238E27FC236}">
                <a16:creationId xmlns:a16="http://schemas.microsoft.com/office/drawing/2014/main" id="{78EF997F-7D4A-4FCF-85D2-CC0A4274A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0"/>
            <a:ext cx="6858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5C338AD-6407-42CB-968C-38121317E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624" y="4910328"/>
            <a:ext cx="4032423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 dirty="0"/>
              <a:t>Volunteers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774825"/>
            <a:ext cx="71628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Parents make Scouting go!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Cub Scouts is designed to help parents spend time with their 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Parents participate with their 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Parents are the major source of pack leadership </a:t>
            </a:r>
            <a:r>
              <a:rPr lang="en-US" sz="2400" dirty="0"/>
              <a:t>(plan events, run den meetings)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9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 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&amp; In-Person Training is offered to ensure a quality program and to keep our youth safe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Every Scout deserves a trained leader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E6FAF-600D-4BCA-99A8-453F3386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783153"/>
            <a:ext cx="5410200" cy="23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9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Pack </a:t>
            </a:r>
            <a:r>
              <a:rPr lang="en-US" dirty="0">
                <a:solidFill>
                  <a:srgbClr val="FFFF00"/>
                </a:solidFill>
              </a:rPr>
              <a:t>123!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chartered by: </a:t>
            </a:r>
            <a:endParaRPr lang="en-US" b="1" dirty="0"/>
          </a:p>
          <a:p>
            <a:endParaRPr lang="en-US" sz="1200" dirty="0"/>
          </a:p>
          <a:p>
            <a:r>
              <a:rPr lang="en-US" dirty="0"/>
              <a:t>We are part of the </a:t>
            </a:r>
            <a:r>
              <a:rPr lang="en-US" b="1" dirty="0"/>
              <a:t>                       District </a:t>
            </a:r>
          </a:p>
          <a:p>
            <a:pPr marL="457200" lvl="1" indent="0">
              <a:buNone/>
            </a:pPr>
            <a:r>
              <a:rPr lang="en-US" dirty="0"/>
              <a:t>                       of the </a:t>
            </a:r>
            <a:r>
              <a:rPr lang="en-US" b="1" dirty="0"/>
              <a:t>Adventure West Council</a:t>
            </a:r>
          </a:p>
          <a:p>
            <a:pPr marL="457200" lvl="1" indent="0">
              <a:buNone/>
            </a:pPr>
            <a:r>
              <a:rPr lang="en-US" b="1" dirty="0"/>
              <a:t>				 www.awbsa.org </a:t>
            </a:r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D8595-DDF3-4AEC-90AB-40E182F8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28800" y="3657600"/>
            <a:ext cx="2628899" cy="19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0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Our Pack meetings are held on: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Our next Pack meeting is: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Location: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dirty="0"/>
              <a:t>Time:</a:t>
            </a:r>
          </a:p>
        </p:txBody>
      </p:sp>
    </p:spTree>
    <p:extLst>
      <p:ext uri="{BB962C8B-B14F-4D97-AF65-F5344CB8AC3E}">
        <p14:creationId xmlns:p14="http://schemas.microsoft.com/office/powerpoint/2010/main" val="73527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Cub Master contact info: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Committee Chair contact info: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4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Pack funds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 dues (if any)</a:t>
            </a:r>
          </a:p>
          <a:p>
            <a:endParaRPr lang="en-US" dirty="0"/>
          </a:p>
          <a:p>
            <a:r>
              <a:rPr lang="en-US" dirty="0"/>
              <a:t>Annual fundraisers</a:t>
            </a:r>
          </a:p>
          <a:p>
            <a:pPr lvl="1"/>
            <a:r>
              <a:rPr lang="en-US" dirty="0"/>
              <a:t>Popcorn Sales</a:t>
            </a:r>
          </a:p>
          <a:p>
            <a:pPr lvl="1"/>
            <a:r>
              <a:rPr lang="en-US" dirty="0"/>
              <a:t>Spring Product Sales</a:t>
            </a:r>
          </a:p>
        </p:txBody>
      </p:sp>
      <p:pic>
        <p:nvPicPr>
          <p:cNvPr id="4" name="Picture 6" descr="popcor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10" y="1787525"/>
            <a:ext cx="242809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47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Registration Fees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10FD04-F35F-4887-B9F6-3421AD461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7239000" cy="4525963"/>
          </a:xfrm>
        </p:spPr>
        <p:txBody>
          <a:bodyPr/>
          <a:lstStyle/>
          <a:p>
            <a:r>
              <a:rPr lang="en-US" dirty="0"/>
              <a:t>$14 a month, paid annually ($168)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57250" algn="l"/>
              </a:tabLst>
            </a:pP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Includes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National Membership Fee &amp; Council Program Fee.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57250" algn="l"/>
              </a:tabLst>
            </a:pP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Includes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Local Council Insurance fees, Accident Insurance, Participant Health Insurance, and Property Insurance.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57250" algn="l"/>
              </a:tabLst>
            </a:pP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ncludes the </a:t>
            </a:r>
            <a:r>
              <a:rPr lang="en-US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Scout Handbook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any new Scout when they join Scouting for the first time ($25 Value).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57250" algn="l"/>
              </a:tabLst>
            </a:pPr>
            <a:endParaRPr lang="en-US" dirty="0"/>
          </a:p>
          <a:p>
            <a:r>
              <a:rPr lang="en-US" dirty="0"/>
              <a:t>Scout’s Life Magazine is </a:t>
            </a:r>
            <a:r>
              <a:rPr lang="en-US" b="1" dirty="0"/>
              <a:t>$15        </a:t>
            </a:r>
            <a:endParaRPr lang="en-US" dirty="0"/>
          </a:p>
          <a:p>
            <a:r>
              <a:rPr lang="en-US" dirty="0"/>
              <a:t>Pack Dues are </a:t>
            </a:r>
            <a:r>
              <a:rPr lang="en-US" b="1" dirty="0"/>
              <a:t>$ </a:t>
            </a:r>
            <a:r>
              <a:rPr lang="en-US" dirty="0"/>
              <a:t>             </a:t>
            </a:r>
            <a:r>
              <a:rPr lang="en-US" i="1" dirty="0">
                <a:solidFill>
                  <a:srgbClr val="FFFF00"/>
                </a:solidFill>
              </a:rPr>
              <a:t>(if any, or delete)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dirty="0"/>
              <a:t>There will be additional costs for campouts, uniforms etc. </a:t>
            </a:r>
          </a:p>
        </p:txBody>
      </p:sp>
    </p:spTree>
    <p:extLst>
      <p:ext uri="{BB962C8B-B14F-4D97-AF65-F5344CB8AC3E}">
        <p14:creationId xmlns:p14="http://schemas.microsoft.com/office/powerpoint/2010/main" val="5674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 Breakouts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Take 10 Minutes to </a:t>
            </a:r>
          </a:p>
          <a:p>
            <a:pPr marL="0" indent="0" algn="ctr">
              <a:buNone/>
            </a:pPr>
            <a:r>
              <a:rPr lang="en-US" dirty="0"/>
              <a:t>Ensure all Dens have full leadership!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Scout Presentation!</a:t>
            </a:r>
          </a:p>
        </p:txBody>
      </p:sp>
    </p:spTree>
    <p:extLst>
      <p:ext uri="{BB962C8B-B14F-4D97-AF65-F5344CB8AC3E}">
        <p14:creationId xmlns:p14="http://schemas.microsoft.com/office/powerpoint/2010/main" val="3853416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4953000"/>
            <a:ext cx="480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01600" dist="38100" dir="5400000" sx="86000" sy="86000" algn="t" rotWithShape="0">
                    <a:prstClr val="black">
                      <a:alpha val="30000"/>
                    </a:prstClr>
                  </a:outerShdw>
                </a:effectLst>
              </a:rPr>
              <a:t>Questions?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C499A1-ECA7-48F4-8CE2-0AAB31E9A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81000"/>
            <a:ext cx="43434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Pack </a:t>
            </a:r>
            <a:r>
              <a:rPr lang="en-US" dirty="0">
                <a:solidFill>
                  <a:srgbClr val="FFFF00"/>
                </a:solidFill>
              </a:rPr>
              <a:t>123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Intros</a:t>
            </a:r>
          </a:p>
          <a:p>
            <a:r>
              <a:rPr lang="en-US" i="1" dirty="0">
                <a:solidFill>
                  <a:srgbClr val="FFFF00"/>
                </a:solidFill>
              </a:rPr>
              <a:t>(insert picture of pack doing something fun!)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6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 dirty="0"/>
              <a:t>What is Cub Scouts?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774825"/>
            <a:ext cx="71628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Cub Scouting is fun!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Families spend time together!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Program for all youth in grades K-5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things and go places!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Earn awards!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 activities and go to camp!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Year round program!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685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5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/>
              <a:t>Things we do: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774825"/>
            <a:ext cx="71628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Fishing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Skating Party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4th of July parade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Rocket launch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Bike rodeo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Pinewood derby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Day Camp!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15374"/>
            <a:ext cx="2842728" cy="2842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130" y="3352800"/>
            <a:ext cx="2842727" cy="28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6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 dirty="0"/>
              <a:t>Scouting’s Youth Magazine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1774825"/>
            <a:ext cx="39624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Official magazine of the BSA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Scout’s Life is $15 a year and delivered to your 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DD52D-00D7-785C-D1AD-F0C01E765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774" y="1649413"/>
            <a:ext cx="322511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6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 dirty="0"/>
              <a:t>Cub Haunted!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317625"/>
            <a:ext cx="7162800" cy="587375"/>
          </a:xfrm>
        </p:spPr>
        <p:txBody>
          <a:bodyPr/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Overnight Campout! A Spooktacular event!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26FC6-ABF9-496E-91F0-070CD4288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5" b="28909"/>
          <a:stretch/>
        </p:blipFill>
        <p:spPr>
          <a:xfrm rot="10800000">
            <a:off x="1853265" y="1905000"/>
            <a:ext cx="6757335" cy="33528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2A03979-69BB-4392-9C04-EA306CF98B8E}"/>
              </a:ext>
            </a:extLst>
          </p:cNvPr>
          <p:cNvSpPr txBox="1">
            <a:spLocks/>
          </p:cNvSpPr>
          <p:nvPr/>
        </p:nvSpPr>
        <p:spPr bwMode="auto">
          <a:xfrm>
            <a:off x="1654996" y="5334000"/>
            <a:ext cx="7184204" cy="63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October XX-XX at Camp Jack Nicol </a:t>
            </a:r>
          </a:p>
          <a:p>
            <a:r>
              <a:rPr lang="en-US" sz="2400" dirty="0"/>
              <a:t>Cost: $45-$65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611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438400"/>
            <a:ext cx="5105400" cy="1470025"/>
          </a:xfrm>
        </p:spPr>
        <p:txBody>
          <a:bodyPr/>
          <a:lstStyle/>
          <a:p>
            <a:r>
              <a:rPr lang="en-US" dirty="0"/>
              <a:t>Cub Activity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774825"/>
            <a:ext cx="71628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9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 dirty="0"/>
              <a:t>Pack </a:t>
            </a:r>
            <a:r>
              <a:rPr lang="en-US" dirty="0">
                <a:solidFill>
                  <a:srgbClr val="FFFF00"/>
                </a:solidFill>
              </a:rPr>
              <a:t>123</a:t>
            </a:r>
            <a:r>
              <a:rPr lang="en-US" dirty="0"/>
              <a:t> -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774825"/>
            <a:ext cx="7162800" cy="3863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Pack is all of the youth (grades K-5) and their adult leaders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Pack meets once a month for a fun  meeting (Pack meeting)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162800" cy="1470025"/>
          </a:xfrm>
        </p:spPr>
        <p:txBody>
          <a:bodyPr/>
          <a:lstStyle/>
          <a:p>
            <a:r>
              <a:rPr lang="en-US" dirty="0"/>
              <a:t>Dens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447800"/>
            <a:ext cx="7162800" cy="48767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Pack is divided into “Dens” by grade, Dens meet 1-2 times a month.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Lions (Kindergarten)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Tiger (1st grade)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Wolf (2nd grade)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Bear (3rd grade)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Webelos</a:t>
            </a:r>
            <a:r>
              <a:rPr lang="en-US" sz="2000" dirty="0">
                <a:solidFill>
                  <a:schemeClr val="bg1"/>
                </a:solidFill>
              </a:rPr>
              <a:t> (4th grade)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Arrow of Lights (5th grade)</a:t>
            </a: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Scout Activities are age-appropriate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52A96-7D23-48DD-9F60-27D9976F6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829" y="25908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88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24265C768D4D429F2E80ED2480270B" ma:contentTypeVersion="13" ma:contentTypeDescription="Create a new document." ma:contentTypeScope="" ma:versionID="9b8dbfaa8d96ada6aaf831c2914b7d29">
  <xsd:schema xmlns:xsd="http://www.w3.org/2001/XMLSchema" xmlns:xs="http://www.w3.org/2001/XMLSchema" xmlns:p="http://schemas.microsoft.com/office/2006/metadata/properties" xmlns:ns3="a7ebb0d8-b51c-487d-b65e-f30dac90eab5" xmlns:ns4="9fdca38e-ff8c-42eb-9b09-34c27fc13c95" targetNamespace="http://schemas.microsoft.com/office/2006/metadata/properties" ma:root="true" ma:fieldsID="584ff1a62bdf69fa01e1ae78b47fbe4f" ns3:_="" ns4:_="">
    <xsd:import namespace="a7ebb0d8-b51c-487d-b65e-f30dac90eab5"/>
    <xsd:import namespace="9fdca38e-ff8c-42eb-9b09-34c27fc13c9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bb0d8-b51c-487d-b65e-f30dac90eab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ca38e-ff8c-42eb-9b09-34c27fc13c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30E790-5E06-4747-BCA6-888740B01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ebb0d8-b51c-487d-b65e-f30dac90eab5"/>
    <ds:schemaRef ds:uri="9fdca38e-ff8c-42eb-9b09-34c27fc13c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BCE441-AE68-4D98-A9DD-F62F36FDD6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32CA82-2600-4122-BE86-8CADDB56B817}">
  <ds:schemaRefs>
    <ds:schemaRef ds:uri="9fdca38e-ff8c-42eb-9b09-34c27fc13c9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7ebb0d8-b51c-487d-b65e-f30dac90eab5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d9008a0-7846-4989-a4c5-77cfad3f7e4e}" enabled="0" method="" siteId="{fd9008a0-7846-4989-a4c5-77cfad3f7e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6946</TotalTime>
  <Words>860</Words>
  <Application>Microsoft Office PowerPoint</Application>
  <PresentationFormat>On-screen Show (4:3)</PresentationFormat>
  <Paragraphs>153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Helvetica</vt:lpstr>
      <vt:lpstr>Office Theme</vt:lpstr>
      <vt:lpstr>PowerPoint Presentation</vt:lpstr>
      <vt:lpstr>Welcome to Pack 123!</vt:lpstr>
      <vt:lpstr>What is Cub Scouts?</vt:lpstr>
      <vt:lpstr>Things we do:</vt:lpstr>
      <vt:lpstr>Scouting’s Youth Magazine</vt:lpstr>
      <vt:lpstr>Cub Haunted!</vt:lpstr>
      <vt:lpstr>Cub Activity Time!</vt:lpstr>
      <vt:lpstr>Pack 123 - Organization</vt:lpstr>
      <vt:lpstr>Dens</vt:lpstr>
      <vt:lpstr>Volunteers</vt:lpstr>
      <vt:lpstr>Training for Volunteers</vt:lpstr>
      <vt:lpstr>We are Pack 123!</vt:lpstr>
      <vt:lpstr>Pack Meeting</vt:lpstr>
      <vt:lpstr>Pack Leadership</vt:lpstr>
      <vt:lpstr>How the Pack funds itself</vt:lpstr>
      <vt:lpstr>Annual Registration Fees</vt:lpstr>
      <vt:lpstr>Den Breakouts</vt:lpstr>
      <vt:lpstr>Scout Presentation!</vt:lpstr>
      <vt:lpstr>PowerPoint Presentation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Morrow</dc:creator>
  <cp:lastModifiedBy>Nathan Dutson</cp:lastModifiedBy>
  <cp:revision>71</cp:revision>
  <dcterms:created xsi:type="dcterms:W3CDTF">2010-02-04T15:14:49Z</dcterms:created>
  <dcterms:modified xsi:type="dcterms:W3CDTF">2024-05-15T20:38:09Z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0x0101008224265C768D4D429F2E80ED2480270B</vt:lpwstr>
  </property>
</Properties>
</file>