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95" r:id="rId5"/>
  </p:sldMasterIdLst>
  <p:notesMasterIdLst>
    <p:notesMasterId r:id="rId48"/>
  </p:notesMasterIdLst>
  <p:sldIdLst>
    <p:sldId id="256" r:id="rId6"/>
    <p:sldId id="312" r:id="rId7"/>
    <p:sldId id="257" r:id="rId8"/>
    <p:sldId id="313" r:id="rId9"/>
    <p:sldId id="318" r:id="rId10"/>
    <p:sldId id="319" r:id="rId11"/>
    <p:sldId id="277" r:id="rId12"/>
    <p:sldId id="320" r:id="rId13"/>
    <p:sldId id="332" r:id="rId14"/>
    <p:sldId id="336" r:id="rId15"/>
    <p:sldId id="321" r:id="rId16"/>
    <p:sldId id="322" r:id="rId17"/>
    <p:sldId id="323" r:id="rId18"/>
    <p:sldId id="324" r:id="rId19"/>
    <p:sldId id="264" r:id="rId20"/>
    <p:sldId id="265" r:id="rId21"/>
    <p:sldId id="325" r:id="rId22"/>
    <p:sldId id="326" r:id="rId23"/>
    <p:sldId id="337" r:id="rId24"/>
    <p:sldId id="283" r:id="rId25"/>
    <p:sldId id="262" r:id="rId26"/>
    <p:sldId id="311" r:id="rId27"/>
    <p:sldId id="272" r:id="rId28"/>
    <p:sldId id="338" r:id="rId29"/>
    <p:sldId id="266" r:id="rId30"/>
    <p:sldId id="268" r:id="rId31"/>
    <p:sldId id="267" r:id="rId32"/>
    <p:sldId id="269" r:id="rId33"/>
    <p:sldId id="270" r:id="rId34"/>
    <p:sldId id="273" r:id="rId35"/>
    <p:sldId id="274" r:id="rId36"/>
    <p:sldId id="279" r:id="rId37"/>
    <p:sldId id="328" r:id="rId38"/>
    <p:sldId id="339" r:id="rId39"/>
    <p:sldId id="330" r:id="rId40"/>
    <p:sldId id="301" r:id="rId41"/>
    <p:sldId id="271" r:id="rId42"/>
    <p:sldId id="334" r:id="rId43"/>
    <p:sldId id="284" r:id="rId44"/>
    <p:sldId id="306" r:id="rId45"/>
    <p:sldId id="340" r:id="rId46"/>
    <p:sldId id="341" r:id="rId4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72708" autoAdjust="0"/>
  </p:normalViewPr>
  <p:slideViewPr>
    <p:cSldViewPr>
      <p:cViewPr>
        <p:scale>
          <a:sx n="90" d="100"/>
          <a:sy n="90" d="100"/>
        </p:scale>
        <p:origin x="2478" y="13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tson" userId="ad195f36-2080-430e-a439-445f71a73adf" providerId="ADAL" clId="{1ED15027-B0D2-482C-BD6D-2AE1CFB209DF}"/>
    <pc:docChg chg="custSel modSld">
      <pc:chgData name="Nathan Dutson" userId="ad195f36-2080-430e-a439-445f71a73adf" providerId="ADAL" clId="{1ED15027-B0D2-482C-BD6D-2AE1CFB209DF}" dt="2024-05-15T20:41:28.061" v="221" actId="20577"/>
      <pc:docMkLst>
        <pc:docMk/>
      </pc:docMkLst>
      <pc:sldChg chg="modSp mod">
        <pc:chgData name="Nathan Dutson" userId="ad195f36-2080-430e-a439-445f71a73adf" providerId="ADAL" clId="{1ED15027-B0D2-482C-BD6D-2AE1CFB209DF}" dt="2024-05-15T15:07:24.206" v="119" actId="20577"/>
        <pc:sldMkLst>
          <pc:docMk/>
          <pc:sldMk cId="924088577" sldId="267"/>
        </pc:sldMkLst>
        <pc:spChg chg="mod">
          <ac:chgData name="Nathan Dutson" userId="ad195f36-2080-430e-a439-445f71a73adf" providerId="ADAL" clId="{1ED15027-B0D2-482C-BD6D-2AE1CFB209DF}" dt="2024-05-15T15:07:24.206" v="119" actId="20577"/>
          <ac:spMkLst>
            <pc:docMk/>
            <pc:sldMk cId="924088577" sldId="267"/>
            <ac:spMk id="3" creationId="{00000000-0000-0000-0000-000000000000}"/>
          </ac:spMkLst>
        </pc:spChg>
      </pc:sldChg>
      <pc:sldChg chg="modSp mod">
        <pc:chgData name="Nathan Dutson" userId="ad195f36-2080-430e-a439-445f71a73adf" providerId="ADAL" clId="{1ED15027-B0D2-482C-BD6D-2AE1CFB209DF}" dt="2024-05-15T15:06:05.879" v="105" actId="20577"/>
        <pc:sldMkLst>
          <pc:docMk/>
          <pc:sldMk cId="3960162731" sldId="272"/>
        </pc:sldMkLst>
        <pc:spChg chg="mod">
          <ac:chgData name="Nathan Dutson" userId="ad195f36-2080-430e-a439-445f71a73adf" providerId="ADAL" clId="{1ED15027-B0D2-482C-BD6D-2AE1CFB209DF}" dt="2024-05-15T15:06:05.879" v="105" actId="20577"/>
          <ac:spMkLst>
            <pc:docMk/>
            <pc:sldMk cId="3960162731" sldId="272"/>
            <ac:spMk id="3" creationId="{00000000-0000-0000-0000-000000000000}"/>
          </ac:spMkLst>
        </pc:spChg>
      </pc:sldChg>
      <pc:sldChg chg="addSp delSp modSp mod">
        <pc:chgData name="Nathan Dutson" userId="ad195f36-2080-430e-a439-445f71a73adf" providerId="ADAL" clId="{1ED15027-B0D2-482C-BD6D-2AE1CFB209DF}" dt="2024-05-15T15:08:03.311" v="123" actId="1076"/>
        <pc:sldMkLst>
          <pc:docMk/>
          <pc:sldMk cId="3464704050" sldId="273"/>
        </pc:sldMkLst>
        <pc:spChg chg="mod">
          <ac:chgData name="Nathan Dutson" userId="ad195f36-2080-430e-a439-445f71a73adf" providerId="ADAL" clId="{1ED15027-B0D2-482C-BD6D-2AE1CFB209DF}" dt="2024-05-15T15:07:50.775" v="121"/>
          <ac:spMkLst>
            <pc:docMk/>
            <pc:sldMk cId="3464704050" sldId="273"/>
            <ac:spMk id="3" creationId="{00000000-0000-0000-0000-000000000000}"/>
          </ac:spMkLst>
        </pc:spChg>
        <pc:picChg chg="add mod">
          <ac:chgData name="Nathan Dutson" userId="ad195f36-2080-430e-a439-445f71a73adf" providerId="ADAL" clId="{1ED15027-B0D2-482C-BD6D-2AE1CFB209DF}" dt="2024-05-15T15:08:03.311" v="123" actId="1076"/>
          <ac:picMkLst>
            <pc:docMk/>
            <pc:sldMk cId="3464704050" sldId="273"/>
            <ac:picMk id="4" creationId="{C0769685-6EAA-FAFA-2AFE-D07B9FB6B263}"/>
          </ac:picMkLst>
        </pc:picChg>
        <pc:picChg chg="del">
          <ac:chgData name="Nathan Dutson" userId="ad195f36-2080-430e-a439-445f71a73adf" providerId="ADAL" clId="{1ED15027-B0D2-482C-BD6D-2AE1CFB209DF}" dt="2024-05-15T15:07:32.526" v="120" actId="478"/>
          <ac:picMkLst>
            <pc:docMk/>
            <pc:sldMk cId="3464704050" sldId="273"/>
            <ac:picMk id="5" creationId="{16DD8595-DDF3-4AEC-90AB-40E182F84BAD}"/>
          </ac:picMkLst>
        </pc:picChg>
      </pc:sldChg>
      <pc:sldChg chg="modSp mod modNotesTx">
        <pc:chgData name="Nathan Dutson" userId="ad195f36-2080-430e-a439-445f71a73adf" providerId="ADAL" clId="{1ED15027-B0D2-482C-BD6D-2AE1CFB209DF}" dt="2024-05-15T20:39:16.592" v="168" actId="20577"/>
        <pc:sldMkLst>
          <pc:docMk/>
          <pc:sldMk cId="0" sldId="277"/>
        </pc:sldMkLst>
        <pc:spChg chg="mod">
          <ac:chgData name="Nathan Dutson" userId="ad195f36-2080-430e-a439-445f71a73adf" providerId="ADAL" clId="{1ED15027-B0D2-482C-BD6D-2AE1CFB209DF}" dt="2024-05-15T20:39:16.592" v="168" actId="20577"/>
          <ac:spMkLst>
            <pc:docMk/>
            <pc:sldMk cId="0" sldId="277"/>
            <ac:spMk id="10243" creationId="{00000000-0000-0000-0000-000000000000}"/>
          </ac:spMkLst>
        </pc:spChg>
      </pc:sldChg>
      <pc:sldChg chg="modSp">
        <pc:chgData name="Nathan Dutson" userId="ad195f36-2080-430e-a439-445f71a73adf" providerId="ADAL" clId="{1ED15027-B0D2-482C-BD6D-2AE1CFB209DF}" dt="2024-05-15T14:10:53.071" v="38" actId="6549"/>
        <pc:sldMkLst>
          <pc:docMk/>
          <pc:sldMk cId="3564778363" sldId="313"/>
        </pc:sldMkLst>
        <pc:spChg chg="mod">
          <ac:chgData name="Nathan Dutson" userId="ad195f36-2080-430e-a439-445f71a73adf" providerId="ADAL" clId="{1ED15027-B0D2-482C-BD6D-2AE1CFB209DF}" dt="2024-05-15T14:10:53.071" v="38" actId="6549"/>
          <ac:spMkLst>
            <pc:docMk/>
            <pc:sldMk cId="3564778363" sldId="313"/>
            <ac:spMk id="7171" creationId="{00000000-0000-0000-0000-000000000000}"/>
          </ac:spMkLst>
        </pc:spChg>
      </pc:sldChg>
      <pc:sldChg chg="modSp mod">
        <pc:chgData name="Nathan Dutson" userId="ad195f36-2080-430e-a439-445f71a73adf" providerId="ADAL" clId="{1ED15027-B0D2-482C-BD6D-2AE1CFB209DF}" dt="2024-05-15T14:16:43.535" v="90" actId="20577"/>
        <pc:sldMkLst>
          <pc:docMk/>
          <pc:sldMk cId="575773624" sldId="320"/>
        </pc:sldMkLst>
        <pc:spChg chg="mod">
          <ac:chgData name="Nathan Dutson" userId="ad195f36-2080-430e-a439-445f71a73adf" providerId="ADAL" clId="{1ED15027-B0D2-482C-BD6D-2AE1CFB209DF}" dt="2024-05-15T14:16:43.535" v="90" actId="20577"/>
          <ac:spMkLst>
            <pc:docMk/>
            <pc:sldMk cId="575773624" sldId="320"/>
            <ac:spMk id="10243" creationId="{00000000-0000-0000-0000-000000000000}"/>
          </ac:spMkLst>
        </pc:spChg>
      </pc:sldChg>
      <pc:sldChg chg="modSp mod">
        <pc:chgData name="Nathan Dutson" userId="ad195f36-2080-430e-a439-445f71a73adf" providerId="ADAL" clId="{1ED15027-B0D2-482C-BD6D-2AE1CFB209DF}" dt="2024-05-15T20:40:40.762" v="182" actId="20577"/>
        <pc:sldMkLst>
          <pc:docMk/>
          <pc:sldMk cId="872466720" sldId="321"/>
        </pc:sldMkLst>
        <pc:spChg chg="mod">
          <ac:chgData name="Nathan Dutson" userId="ad195f36-2080-430e-a439-445f71a73adf" providerId="ADAL" clId="{1ED15027-B0D2-482C-BD6D-2AE1CFB209DF}" dt="2024-05-15T20:40:40.762" v="182" actId="20577"/>
          <ac:spMkLst>
            <pc:docMk/>
            <pc:sldMk cId="872466720" sldId="321"/>
            <ac:spMk id="10243" creationId="{00000000-0000-0000-0000-000000000000}"/>
          </ac:spMkLst>
        </pc:spChg>
      </pc:sldChg>
      <pc:sldChg chg="modSp mod">
        <pc:chgData name="Nathan Dutson" userId="ad195f36-2080-430e-a439-445f71a73adf" providerId="ADAL" clId="{1ED15027-B0D2-482C-BD6D-2AE1CFB209DF}" dt="2024-05-15T15:05:42.494" v="103" actId="20577"/>
        <pc:sldMkLst>
          <pc:docMk/>
          <pc:sldMk cId="2442923409" sldId="325"/>
        </pc:sldMkLst>
        <pc:spChg chg="mod">
          <ac:chgData name="Nathan Dutson" userId="ad195f36-2080-430e-a439-445f71a73adf" providerId="ADAL" clId="{1ED15027-B0D2-482C-BD6D-2AE1CFB209DF}" dt="2024-05-15T15:05:42.494" v="103" actId="20577"/>
          <ac:spMkLst>
            <pc:docMk/>
            <pc:sldMk cId="2442923409" sldId="325"/>
            <ac:spMk id="10243" creationId="{00000000-0000-0000-0000-000000000000}"/>
          </ac:spMkLst>
        </pc:spChg>
      </pc:sldChg>
      <pc:sldChg chg="modSp mod">
        <pc:chgData name="Nathan Dutson" userId="ad195f36-2080-430e-a439-445f71a73adf" providerId="ADAL" clId="{1ED15027-B0D2-482C-BD6D-2AE1CFB209DF}" dt="2024-05-15T15:08:15.928" v="138" actId="20577"/>
        <pc:sldMkLst>
          <pc:docMk/>
          <pc:sldMk cId="3606470433" sldId="328"/>
        </pc:sldMkLst>
        <pc:spChg chg="mod">
          <ac:chgData name="Nathan Dutson" userId="ad195f36-2080-430e-a439-445f71a73adf" providerId="ADAL" clId="{1ED15027-B0D2-482C-BD6D-2AE1CFB209DF}" dt="2024-05-15T15:08:15.928" v="138" actId="20577"/>
          <ac:spMkLst>
            <pc:docMk/>
            <pc:sldMk cId="3606470433" sldId="328"/>
            <ac:spMk id="3" creationId="{00000000-0000-0000-0000-000000000000}"/>
          </ac:spMkLst>
        </pc:spChg>
      </pc:sldChg>
      <pc:sldChg chg="addSp delSp modSp mod">
        <pc:chgData name="Nathan Dutson" userId="ad195f36-2080-430e-a439-445f71a73adf" providerId="ADAL" clId="{1ED15027-B0D2-482C-BD6D-2AE1CFB209DF}" dt="2024-05-15T15:16:48.210" v="143" actId="1076"/>
        <pc:sldMkLst>
          <pc:docMk/>
          <pc:sldMk cId="2276620204" sldId="334"/>
        </pc:sldMkLst>
        <pc:picChg chg="add mod">
          <ac:chgData name="Nathan Dutson" userId="ad195f36-2080-430e-a439-445f71a73adf" providerId="ADAL" clId="{1ED15027-B0D2-482C-BD6D-2AE1CFB209DF}" dt="2024-05-15T15:16:48.210" v="143" actId="1076"/>
          <ac:picMkLst>
            <pc:docMk/>
            <pc:sldMk cId="2276620204" sldId="334"/>
            <ac:picMk id="3" creationId="{7347215F-25EE-09C4-27D0-DC7C6CC8333D}"/>
          </ac:picMkLst>
        </pc:picChg>
        <pc:picChg chg="del">
          <ac:chgData name="Nathan Dutson" userId="ad195f36-2080-430e-a439-445f71a73adf" providerId="ADAL" clId="{1ED15027-B0D2-482C-BD6D-2AE1CFB209DF}" dt="2024-05-15T15:16:37.882" v="140" actId="478"/>
          <ac:picMkLst>
            <pc:docMk/>
            <pc:sldMk cId="2276620204" sldId="334"/>
            <ac:picMk id="4" creationId="{497CB692-D3A1-47A2-99DD-EEAB260C0FC1}"/>
          </ac:picMkLst>
        </pc:picChg>
      </pc:sldChg>
      <pc:sldChg chg="addSp delSp mod">
        <pc:chgData name="Nathan Dutson" userId="ad195f36-2080-430e-a439-445f71a73adf" providerId="ADAL" clId="{1ED15027-B0D2-482C-BD6D-2AE1CFB209DF}" dt="2024-05-15T15:02:08.909" v="92" actId="22"/>
        <pc:sldMkLst>
          <pc:docMk/>
          <pc:sldMk cId="544082482" sldId="336"/>
        </pc:sldMkLst>
        <pc:picChg chg="del">
          <ac:chgData name="Nathan Dutson" userId="ad195f36-2080-430e-a439-445f71a73adf" providerId="ADAL" clId="{1ED15027-B0D2-482C-BD6D-2AE1CFB209DF}" dt="2024-05-15T15:02:06.272" v="91" actId="478"/>
          <ac:picMkLst>
            <pc:docMk/>
            <pc:sldMk cId="544082482" sldId="336"/>
            <ac:picMk id="2" creationId="{7FD75196-50FC-4EFC-9AE3-63A8BE13E3C3}"/>
          </ac:picMkLst>
        </pc:picChg>
        <pc:picChg chg="add">
          <ac:chgData name="Nathan Dutson" userId="ad195f36-2080-430e-a439-445f71a73adf" providerId="ADAL" clId="{1ED15027-B0D2-482C-BD6D-2AE1CFB209DF}" dt="2024-05-15T15:02:08.909" v="92" actId="22"/>
          <ac:picMkLst>
            <pc:docMk/>
            <pc:sldMk cId="544082482" sldId="336"/>
            <ac:picMk id="4" creationId="{D5A62942-07E7-68D8-8FFE-A43047F4CF4E}"/>
          </ac:picMkLst>
        </pc:picChg>
      </pc:sldChg>
      <pc:sldChg chg="addSp delSp modSp mod">
        <pc:chgData name="Nathan Dutson" userId="ad195f36-2080-430e-a439-445f71a73adf" providerId="ADAL" clId="{1ED15027-B0D2-482C-BD6D-2AE1CFB209DF}" dt="2024-05-15T20:41:28.061" v="221" actId="20577"/>
        <pc:sldMkLst>
          <pc:docMk/>
          <pc:sldMk cId="1149823136" sldId="338"/>
        </pc:sldMkLst>
        <pc:spChg chg="mod">
          <ac:chgData name="Nathan Dutson" userId="ad195f36-2080-430e-a439-445f71a73adf" providerId="ADAL" clId="{1ED15027-B0D2-482C-BD6D-2AE1CFB209DF}" dt="2024-05-15T20:41:20.825" v="214" actId="20577"/>
          <ac:spMkLst>
            <pc:docMk/>
            <pc:sldMk cId="1149823136" sldId="338"/>
            <ac:spMk id="2" creationId="{00000000-0000-0000-0000-000000000000}"/>
          </ac:spMkLst>
        </pc:spChg>
        <pc:spChg chg="mod">
          <ac:chgData name="Nathan Dutson" userId="ad195f36-2080-430e-a439-445f71a73adf" providerId="ADAL" clId="{1ED15027-B0D2-482C-BD6D-2AE1CFB209DF}" dt="2024-05-15T15:07:04.702" v="110"/>
          <ac:spMkLst>
            <pc:docMk/>
            <pc:sldMk cId="1149823136" sldId="338"/>
            <ac:spMk id="3" creationId="{00000000-0000-0000-0000-000000000000}"/>
          </ac:spMkLst>
        </pc:spChg>
        <pc:spChg chg="mod">
          <ac:chgData name="Nathan Dutson" userId="ad195f36-2080-430e-a439-445f71a73adf" providerId="ADAL" clId="{1ED15027-B0D2-482C-BD6D-2AE1CFB209DF}" dt="2024-05-15T20:41:28.061" v="221" actId="20577"/>
          <ac:spMkLst>
            <pc:docMk/>
            <pc:sldMk cId="1149823136" sldId="338"/>
            <ac:spMk id="8" creationId="{12A03979-69BB-4392-9C04-EA306CF98B8E}"/>
          </ac:spMkLst>
        </pc:spChg>
        <pc:picChg chg="add mod">
          <ac:chgData name="Nathan Dutson" userId="ad195f36-2080-430e-a439-445f71a73adf" providerId="ADAL" clId="{1ED15027-B0D2-482C-BD6D-2AE1CFB209DF}" dt="2024-05-15T15:06:29.255" v="107"/>
          <ac:picMkLst>
            <pc:docMk/>
            <pc:sldMk cId="1149823136" sldId="338"/>
            <ac:picMk id="4" creationId="{4BED8977-F706-4B4D-0FAD-EC2A1475695C}"/>
          </ac:picMkLst>
        </pc:picChg>
        <pc:picChg chg="del">
          <ac:chgData name="Nathan Dutson" userId="ad195f36-2080-430e-a439-445f71a73adf" providerId="ADAL" clId="{1ED15027-B0D2-482C-BD6D-2AE1CFB209DF}" dt="2024-05-15T15:06:28.973" v="106" actId="478"/>
          <ac:picMkLst>
            <pc:docMk/>
            <pc:sldMk cId="1149823136" sldId="338"/>
            <ac:picMk id="5" creationId="{F4F26FC6-ABF9-496E-91F0-070CD42883D5}"/>
          </ac:picMkLst>
        </pc:picChg>
      </pc:sldChg>
      <pc:sldChg chg="modSp mod">
        <pc:chgData name="Nathan Dutson" userId="ad195f36-2080-430e-a439-445f71a73adf" providerId="ADAL" clId="{1ED15027-B0D2-482C-BD6D-2AE1CFB209DF}" dt="2024-05-15T15:08:37.804" v="139"/>
        <pc:sldMkLst>
          <pc:docMk/>
          <pc:sldMk cId="56743781" sldId="339"/>
        </pc:sldMkLst>
        <pc:spChg chg="mod">
          <ac:chgData name="Nathan Dutson" userId="ad195f36-2080-430e-a439-445f71a73adf" providerId="ADAL" clId="{1ED15027-B0D2-482C-BD6D-2AE1CFB209DF}" dt="2024-05-15T15:08:37.804" v="139"/>
          <ac:spMkLst>
            <pc:docMk/>
            <pc:sldMk cId="56743781" sldId="339"/>
            <ac:spMk id="5" creationId="{CB10FD04-F35F-4887-B9F6-3421AD46166B}"/>
          </ac:spMkLst>
        </pc:spChg>
      </pc:sldChg>
      <pc:sldChg chg="modSp mod">
        <pc:chgData name="Nathan Dutson" userId="ad195f36-2080-430e-a439-445f71a73adf" providerId="ADAL" clId="{1ED15027-B0D2-482C-BD6D-2AE1CFB209DF}" dt="2024-05-15T15:17:47.280" v="146" actId="1076"/>
        <pc:sldMkLst>
          <pc:docMk/>
          <pc:sldMk cId="733813835" sldId="341"/>
        </pc:sldMkLst>
        <pc:picChg chg="mod">
          <ac:chgData name="Nathan Dutson" userId="ad195f36-2080-430e-a439-445f71a73adf" providerId="ADAL" clId="{1ED15027-B0D2-482C-BD6D-2AE1CFB209DF}" dt="2024-05-15T15:17:47.280" v="146" actId="1076"/>
          <ac:picMkLst>
            <pc:docMk/>
            <pc:sldMk cId="733813835" sldId="341"/>
            <ac:picMk id="4" creationId="{829990C1-0224-4BF3-96B6-CB03916223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027"/>
          </a:xfrm>
          <a:prstGeom prst="rect">
            <a:avLst/>
          </a:prstGeom>
        </p:spPr>
        <p:txBody>
          <a:bodyPr vert="horz" lIns="95564" tIns="47782" rIns="95564" bIns="47782" rtlCol="0"/>
          <a:lstStyle>
            <a:lvl1pPr algn="l" eaLnBrk="1" hangingPunct="1">
              <a:defRPr sz="1300"/>
            </a:lvl1pPr>
          </a:lstStyle>
          <a:p>
            <a:pPr>
              <a:defRPr/>
            </a:pPr>
            <a:endParaRPr lang="en-US"/>
          </a:p>
        </p:txBody>
      </p:sp>
      <p:sp>
        <p:nvSpPr>
          <p:cNvPr id="3" name="Date Placeholder 2"/>
          <p:cNvSpPr>
            <a:spLocks noGrp="1"/>
          </p:cNvSpPr>
          <p:nvPr>
            <p:ph type="dt" idx="1"/>
          </p:nvPr>
        </p:nvSpPr>
        <p:spPr>
          <a:xfrm>
            <a:off x="4143588" y="1"/>
            <a:ext cx="3169920" cy="482027"/>
          </a:xfrm>
          <a:prstGeom prst="rect">
            <a:avLst/>
          </a:prstGeom>
        </p:spPr>
        <p:txBody>
          <a:bodyPr vert="horz" lIns="95564" tIns="47782" rIns="95564" bIns="47782" rtlCol="0"/>
          <a:lstStyle>
            <a:lvl1pPr algn="r" eaLnBrk="1" hangingPunct="1">
              <a:defRPr sz="1300"/>
            </a:lvl1pPr>
          </a:lstStyle>
          <a:p>
            <a:pPr>
              <a:defRPr/>
            </a:pPr>
            <a:fld id="{FC901607-DDFE-4E79-9B20-DCC7F4F8966B}" type="datetimeFigureOut">
              <a:rPr lang="en-US"/>
              <a:pPr>
                <a:defRPr/>
              </a:pPr>
              <a:t>5/15/2024</a:t>
            </a:fld>
            <a:endParaRPr lang="en-US"/>
          </a:p>
        </p:txBody>
      </p:sp>
      <p:sp>
        <p:nvSpPr>
          <p:cNvPr id="4" name="Slide Image Placeholder 3"/>
          <p:cNvSpPr>
            <a:spLocks noGrp="1" noRot="1" noChangeAspect="1"/>
          </p:cNvSpPr>
          <p:nvPr>
            <p:ph type="sldImg" idx="2"/>
          </p:nvPr>
        </p:nvSpPr>
        <p:spPr>
          <a:xfrm>
            <a:off x="1498600" y="1200150"/>
            <a:ext cx="4318000" cy="3238500"/>
          </a:xfrm>
          <a:prstGeom prst="rect">
            <a:avLst/>
          </a:prstGeom>
          <a:noFill/>
          <a:ln w="12700">
            <a:solidFill>
              <a:prstClr val="black"/>
            </a:solidFill>
          </a:ln>
        </p:spPr>
        <p:txBody>
          <a:bodyPr vert="horz" lIns="95564" tIns="47782" rIns="95564" bIns="47782" rtlCol="0" anchor="ctr"/>
          <a:lstStyle/>
          <a:p>
            <a:pPr lvl="0"/>
            <a:endParaRPr lang="en-US" noProof="0"/>
          </a:p>
        </p:txBody>
      </p:sp>
      <p:sp>
        <p:nvSpPr>
          <p:cNvPr id="5" name="Notes Placeholder 4"/>
          <p:cNvSpPr>
            <a:spLocks noGrp="1"/>
          </p:cNvSpPr>
          <p:nvPr>
            <p:ph type="body" sz="quarter" idx="3"/>
          </p:nvPr>
        </p:nvSpPr>
        <p:spPr>
          <a:xfrm>
            <a:off x="731521" y="4620250"/>
            <a:ext cx="5852160" cy="3780800"/>
          </a:xfrm>
          <a:prstGeom prst="rect">
            <a:avLst/>
          </a:prstGeom>
        </p:spPr>
        <p:txBody>
          <a:bodyPr vert="horz" lIns="95564" tIns="47782" rIns="95564" bIns="4778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0" cy="482027"/>
          </a:xfrm>
          <a:prstGeom prst="rect">
            <a:avLst/>
          </a:prstGeom>
        </p:spPr>
        <p:txBody>
          <a:bodyPr vert="horz" lIns="95564" tIns="47782" rIns="95564" bIns="47782" rtlCol="0" anchor="b"/>
          <a:lstStyle>
            <a:lvl1pPr algn="l" eaLnBrk="1" hangingPunct="1">
              <a:defRPr sz="1300"/>
            </a:lvl1pPr>
          </a:lstStyle>
          <a:p>
            <a:pPr>
              <a:defRPr/>
            </a:pPr>
            <a:endParaRPr lang="en-US"/>
          </a:p>
        </p:txBody>
      </p:sp>
      <p:sp>
        <p:nvSpPr>
          <p:cNvPr id="7" name="Slide Number Placeholder 6"/>
          <p:cNvSpPr>
            <a:spLocks noGrp="1"/>
          </p:cNvSpPr>
          <p:nvPr>
            <p:ph type="sldNum" sz="quarter" idx="5"/>
          </p:nvPr>
        </p:nvSpPr>
        <p:spPr>
          <a:xfrm>
            <a:off x="4143588" y="9119173"/>
            <a:ext cx="3169920" cy="482027"/>
          </a:xfrm>
          <a:prstGeom prst="rect">
            <a:avLst/>
          </a:prstGeom>
        </p:spPr>
        <p:txBody>
          <a:bodyPr vert="horz" lIns="95564" tIns="47782" rIns="95564" bIns="47782" rtlCol="0" anchor="b"/>
          <a:lstStyle>
            <a:lvl1pPr algn="r" eaLnBrk="1" hangingPunct="1">
              <a:defRPr sz="1300"/>
            </a:lvl1pPr>
          </a:lstStyle>
          <a:p>
            <a:pPr>
              <a:defRPr/>
            </a:pPr>
            <a:fld id="{5A126DCC-D3BF-45EA-B205-EEAB1D86D0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a:t>
            </a:fld>
            <a:endParaRPr lang="en-US"/>
          </a:p>
        </p:txBody>
      </p:sp>
    </p:spTree>
    <p:extLst>
      <p:ext uri="{BB962C8B-B14F-4D97-AF65-F5344CB8AC3E}">
        <p14:creationId xmlns:p14="http://schemas.microsoft.com/office/powerpoint/2010/main" val="215363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eaLnBrk="1" hangingPunct="1">
              <a:lnSpc>
                <a:spcPct val="150000"/>
              </a:lnSpc>
              <a:buClrTx/>
            </a:pPr>
            <a:r>
              <a:rPr lang="en-US" altLang="en-US" sz="1050" dirty="0"/>
              <a:t>Prior to your Sign-up Night, you need create a pack information flyer. </a:t>
            </a:r>
            <a:r>
              <a:rPr lang="en-US" sz="1050" dirty="0"/>
              <a:t>This is an example pack flyer. This is available on the website for easy updating.</a:t>
            </a:r>
            <a:endParaRPr lang="en-US" altLang="en-US" sz="1050" dirty="0"/>
          </a:p>
          <a:p>
            <a:pPr marL="742950" indent="-742950" eaLnBrk="1" hangingPunct="1">
              <a:lnSpc>
                <a:spcPct val="150000"/>
              </a:lnSpc>
              <a:buClrTx/>
              <a:buFont typeface="Arial" panose="020B0604020202020204" pitchFamily="34" charset="0"/>
              <a:buChar char="•"/>
            </a:pPr>
            <a:r>
              <a:rPr lang="en-US" altLang="en-US" sz="1050" dirty="0"/>
              <a:t>Tell families what your Pack does!</a:t>
            </a:r>
          </a:p>
          <a:p>
            <a:pPr marL="742950" indent="-742950" eaLnBrk="1" hangingPunct="1">
              <a:lnSpc>
                <a:spcPct val="150000"/>
              </a:lnSpc>
              <a:buClrTx/>
              <a:buFont typeface="Arial" panose="020B0604020202020204" pitchFamily="34" charset="0"/>
              <a:buChar char="•"/>
            </a:pPr>
            <a:r>
              <a:rPr lang="en-US" altLang="en-US" sz="1050" dirty="0"/>
              <a:t>Share part of your program Calendar</a:t>
            </a:r>
          </a:p>
          <a:p>
            <a:pPr marL="742950" indent="-742950" eaLnBrk="1" hangingPunct="1">
              <a:lnSpc>
                <a:spcPct val="150000"/>
              </a:lnSpc>
              <a:buClrTx/>
              <a:buFont typeface="Arial" panose="020B0604020202020204" pitchFamily="34" charset="0"/>
              <a:buChar char="•"/>
            </a:pPr>
            <a:r>
              <a:rPr lang="en-US" altLang="en-US" sz="1050" dirty="0"/>
              <a:t>Provide contact info </a:t>
            </a:r>
          </a:p>
          <a:p>
            <a:pPr marL="742950" indent="-742950" eaLnBrk="1" hangingPunct="1">
              <a:lnSpc>
                <a:spcPct val="150000"/>
              </a:lnSpc>
              <a:buClrTx/>
              <a:buFont typeface="Arial" panose="020B0604020202020204" pitchFamily="34" charset="0"/>
              <a:buChar char="•"/>
            </a:pPr>
            <a:r>
              <a:rPr lang="en-US" altLang="en-US" sz="1050" dirty="0"/>
              <a:t>Use Pictures</a:t>
            </a:r>
          </a:p>
          <a:p>
            <a:pPr marL="742950" indent="-742950" eaLnBrk="1" hangingPunct="1">
              <a:lnSpc>
                <a:spcPct val="150000"/>
              </a:lnSpc>
              <a:buClrTx/>
              <a:buFont typeface="Arial" panose="020B0604020202020204" pitchFamily="34" charset="0"/>
              <a:buChar char="•"/>
            </a:pPr>
            <a:r>
              <a:rPr lang="en-US" sz="1050" b="0" i="0" u="none" strike="noStrike" kern="1200" baseline="0" dirty="0">
                <a:solidFill>
                  <a:schemeClr val="tx1"/>
                </a:solidFill>
                <a:latin typeface="+mn-lt"/>
                <a:ea typeface="+mn-ea"/>
                <a:cs typeface="+mn-cs"/>
              </a:rPr>
              <a:t>Put some time and energy into your Pack’s information flyer. Make is look fun and exciting with lots of good info. </a:t>
            </a:r>
          </a:p>
          <a:p>
            <a:pPr marL="742950" indent="-742950" eaLnBrk="1" hangingPunct="1">
              <a:lnSpc>
                <a:spcPct val="150000"/>
              </a:lnSpc>
              <a:buClrTx/>
              <a:buFont typeface="Arial" panose="020B0604020202020204" pitchFamily="34" charset="0"/>
              <a:buChar char="•"/>
            </a:pPr>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tx1"/>
                </a:solidFill>
                <a:latin typeface="+mn-lt"/>
                <a:ea typeface="+mn-ea"/>
                <a:cs typeface="+mn-cs"/>
              </a:rPr>
              <a:t>Pack Information Flyer (created in advance) which includes:</a:t>
            </a:r>
          </a:p>
          <a:p>
            <a:pPr marL="628650" lvl="1" indent="-171450">
              <a:buFont typeface="Arial" panose="020B0604020202020204" pitchFamily="34" charset="0"/>
              <a:buChar char="•"/>
            </a:pPr>
            <a:r>
              <a:rPr lang="en-US" sz="1050" b="0" i="0" u="none" strike="noStrike" kern="1200" baseline="0" dirty="0">
                <a:solidFill>
                  <a:schemeClr val="tx1"/>
                </a:solidFill>
                <a:latin typeface="+mn-lt"/>
                <a:ea typeface="+mn-ea"/>
                <a:cs typeface="+mn-cs"/>
              </a:rPr>
              <a:t>Date, time, &amp; location of the Parent Orientation Meeting </a:t>
            </a:r>
          </a:p>
          <a:p>
            <a:pPr marL="628650" lvl="1" indent="-171450">
              <a:buFont typeface="Arial" panose="020B0604020202020204" pitchFamily="34" charset="0"/>
              <a:buChar char="•"/>
            </a:pPr>
            <a:r>
              <a:rPr lang="en-US" sz="1050" b="0" i="0" u="none" strike="noStrike" kern="1200" baseline="0" dirty="0">
                <a:solidFill>
                  <a:schemeClr val="tx1"/>
                </a:solidFill>
                <a:latin typeface="+mn-lt"/>
                <a:ea typeface="+mn-ea"/>
                <a:cs typeface="+mn-cs"/>
              </a:rPr>
              <a:t>Pack’s basic information: Chartered Org / Pack meeting dates / Key contact information </a:t>
            </a:r>
          </a:p>
          <a:p>
            <a:pPr marL="628650" lvl="1" indent="-171450">
              <a:buFont typeface="Arial" panose="020B0604020202020204" pitchFamily="34" charset="0"/>
              <a:buChar char="•"/>
            </a:pPr>
            <a:r>
              <a:rPr lang="en-US" sz="1050" b="0" i="0" u="none" strike="noStrike" kern="1200" baseline="0" dirty="0">
                <a:solidFill>
                  <a:schemeClr val="tx1"/>
                </a:solidFill>
                <a:latin typeface="+mn-lt"/>
                <a:ea typeface="+mn-ea"/>
                <a:cs typeface="+mn-cs"/>
              </a:rPr>
              <a:t>Pack’s Program Calendar with pictures </a:t>
            </a:r>
          </a:p>
          <a:p>
            <a:pPr marL="628650" lvl="1" indent="-171450">
              <a:buFont typeface="Arial" panose="020B0604020202020204" pitchFamily="34" charset="0"/>
              <a:buChar char="•"/>
            </a:pPr>
            <a:r>
              <a:rPr lang="en-US" sz="1050" b="0" i="0" u="none" strike="noStrike" kern="1200" baseline="0" dirty="0">
                <a:solidFill>
                  <a:schemeClr val="tx1"/>
                </a:solidFill>
                <a:latin typeface="+mn-lt"/>
                <a:ea typeface="+mn-ea"/>
                <a:cs typeface="+mn-cs"/>
              </a:rPr>
              <a:t>How the Pack funds itself (popcorn, camp-cards)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10</a:t>
            </a:fld>
            <a:endParaRPr lang="en-US"/>
          </a:p>
        </p:txBody>
      </p:sp>
    </p:spTree>
    <p:extLst>
      <p:ext uri="{BB962C8B-B14F-4D97-AF65-F5344CB8AC3E}">
        <p14:creationId xmlns:p14="http://schemas.microsoft.com/office/powerpoint/2010/main" val="282858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Reporting Envelope – 1 For Each SCHOOL!</a:t>
            </a:r>
          </a:p>
          <a:p>
            <a:r>
              <a:rPr lang="en-US" dirty="0"/>
              <a:t>Turn this into your DE or Scout Office or Facilitator (If they have Books)</a:t>
            </a:r>
          </a:p>
          <a:p>
            <a:endParaRPr lang="en-US" dirty="0"/>
          </a:p>
          <a:p>
            <a:r>
              <a:rPr lang="en-US" dirty="0"/>
              <a:t>Make sure to complete this prior to the Parent Orientation Meeting, so that you can hand them out that night.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11</a:t>
            </a:fld>
            <a:endParaRPr lang="en-US"/>
          </a:p>
        </p:txBody>
      </p:sp>
    </p:spTree>
    <p:extLst>
      <p:ext uri="{BB962C8B-B14F-4D97-AF65-F5344CB8AC3E}">
        <p14:creationId xmlns:p14="http://schemas.microsoft.com/office/powerpoint/2010/main" val="170557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jump back to STEP 1. </a:t>
            </a:r>
          </a:p>
          <a:p>
            <a:endParaRPr lang="en-US" dirty="0"/>
          </a:p>
          <a:p>
            <a:r>
              <a:rPr lang="en-US" dirty="0"/>
              <a:t>The District Facilitator will work with your Pack’s New Member Coordinator to help. </a:t>
            </a:r>
          </a:p>
          <a:p>
            <a:endParaRPr lang="en-US" dirty="0"/>
          </a:p>
          <a:p>
            <a:r>
              <a:rPr lang="en-US" dirty="0"/>
              <a:t>In addition to the Unit New Member Coordinator, the Pack will need volunteers. These volunteers help promote the sign-up nights, attend the sign-up nights and sign up families, and help at the Parent Orientation meeting.</a:t>
            </a:r>
          </a:p>
          <a:p>
            <a:endParaRPr lang="en-US" dirty="0"/>
          </a:p>
          <a:p>
            <a:r>
              <a:rPr lang="en-US" dirty="0"/>
              <a:t>Depending on the size of your pack you’ll need more or less volunteers.</a:t>
            </a:r>
          </a:p>
          <a:p>
            <a:endParaRPr lang="en-US" dirty="0"/>
          </a:p>
          <a:p>
            <a:r>
              <a:rPr lang="en-US" dirty="0"/>
              <a:t>Pack’s should have multiple Sign-up Night Promoter Volunteers as this is one of the most important parts of the plan.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12</a:t>
            </a:fld>
            <a:endParaRPr lang="en-US"/>
          </a:p>
        </p:txBody>
      </p:sp>
    </p:spTree>
    <p:extLst>
      <p:ext uri="{BB962C8B-B14F-4D97-AF65-F5344CB8AC3E}">
        <p14:creationId xmlns:p14="http://schemas.microsoft.com/office/powerpoint/2010/main" val="212324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Promotion! Promotion! Promotion! – VERY IMPORTANT to your Pack’s success. Most Sign-up nights that aren’t successful can be directly traced to lack of promotion. </a:t>
            </a:r>
          </a:p>
          <a:p>
            <a:endParaRPr lang="en-US" dirty="0"/>
          </a:p>
          <a:p>
            <a:r>
              <a:rPr lang="en-US" dirty="0"/>
              <a:t>Use the Flyer Order Form to get all of your items.</a:t>
            </a:r>
          </a:p>
          <a:p>
            <a:endParaRPr lang="en-US" dirty="0"/>
          </a:p>
          <a:p>
            <a:r>
              <a:rPr lang="en-US" dirty="0"/>
              <a:t>Encourage the packs to spend $14 on a </a:t>
            </a:r>
            <a:r>
              <a:rPr lang="en-US" dirty="0" err="1"/>
              <a:t>facebook</a:t>
            </a:r>
            <a:r>
              <a:rPr lang="en-US" dirty="0"/>
              <a:t> ads per school. Create the event with their pack’s </a:t>
            </a:r>
            <a:r>
              <a:rPr lang="en-US" dirty="0" err="1"/>
              <a:t>facebook</a:t>
            </a:r>
            <a:r>
              <a:rPr lang="en-US" dirty="0"/>
              <a:t> page/group and “boost” the add. $1 a day for 14 days is all that’s needed.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13</a:t>
            </a:fld>
            <a:endParaRPr lang="en-US"/>
          </a:p>
        </p:txBody>
      </p:sp>
    </p:spTree>
    <p:extLst>
      <p:ext uri="{BB962C8B-B14F-4D97-AF65-F5344CB8AC3E}">
        <p14:creationId xmlns:p14="http://schemas.microsoft.com/office/powerpoint/2010/main" val="57270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Ideas on Promotion. More listed on 5 Steps to a Successful Fall Recruitment Doc. </a:t>
            </a:r>
          </a:p>
          <a:p>
            <a:endParaRPr lang="en-US" dirty="0"/>
          </a:p>
          <a:p>
            <a:r>
              <a:rPr lang="en-US" dirty="0"/>
              <a:t>Ask the audience for other ideas of what they have done?</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14</a:t>
            </a:fld>
            <a:endParaRPr lang="en-US"/>
          </a:p>
        </p:txBody>
      </p:sp>
    </p:spTree>
    <p:extLst>
      <p:ext uri="{BB962C8B-B14F-4D97-AF65-F5344CB8AC3E}">
        <p14:creationId xmlns:p14="http://schemas.microsoft.com/office/powerpoint/2010/main" val="122124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 Talks are easily the best way to get families involved in Scouting. </a:t>
            </a:r>
          </a:p>
          <a:p>
            <a:endParaRPr lang="en-US" dirty="0"/>
          </a:p>
          <a:p>
            <a:r>
              <a:rPr lang="en-US" dirty="0"/>
              <a:t>The Key is to TALK to the youth and it really doesn’t matter how you do it, just THAT you do it. </a:t>
            </a:r>
          </a:p>
          <a:p>
            <a:endParaRPr lang="en-US" dirty="0"/>
          </a:p>
          <a:p>
            <a:r>
              <a:rPr lang="en-US" dirty="0"/>
              <a:t>The District Membership Committee &amp; District Executive will help with these.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15</a:t>
            </a:fld>
            <a:endParaRPr lang="en-US"/>
          </a:p>
        </p:txBody>
      </p:sp>
    </p:spTree>
    <p:extLst>
      <p:ext uri="{BB962C8B-B14F-4D97-AF65-F5344CB8AC3E}">
        <p14:creationId xmlns:p14="http://schemas.microsoft.com/office/powerpoint/2010/main" val="297216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Scout Talk came from an Elementary School Principal. Sometimes a Scout Talk can get the kids over excited which makes it difficult for the teachers who have to get the kids calmed back down. </a:t>
            </a:r>
          </a:p>
          <a:p>
            <a:endParaRPr lang="en-US" dirty="0"/>
          </a:p>
          <a:p>
            <a:r>
              <a:rPr lang="en-US" dirty="0"/>
              <a:t>This Scout Talk get’s the kids excited while keeping the room from turning into a rock concert. </a:t>
            </a:r>
          </a:p>
          <a:p>
            <a:endParaRPr lang="en-US" dirty="0"/>
          </a:p>
          <a:p>
            <a:r>
              <a:rPr lang="en-US" dirty="0"/>
              <a:t>Principals appreciate when we use this Scout Talk and it is very effective. </a:t>
            </a:r>
          </a:p>
          <a:p>
            <a:endParaRPr lang="en-US" dirty="0"/>
          </a:p>
          <a:p>
            <a:r>
              <a:rPr lang="en-US" dirty="0"/>
              <a:t>With the Scout Talk – Hand out our Custom Printed Stickers which you can order when you submit your flyer order form.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16</a:t>
            </a:fld>
            <a:endParaRPr lang="en-US"/>
          </a:p>
        </p:txBody>
      </p:sp>
    </p:spTree>
    <p:extLst>
      <p:ext uri="{BB962C8B-B14F-4D97-AF65-F5344CB8AC3E}">
        <p14:creationId xmlns:p14="http://schemas.microsoft.com/office/powerpoint/2010/main" val="315160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jump back to STEP 5: Hold the Parent Orientation Meeting. </a:t>
            </a:r>
          </a:p>
          <a:p>
            <a:endParaRPr lang="en-US" dirty="0"/>
          </a:p>
          <a:p>
            <a:r>
              <a:rPr lang="en-US" dirty="0"/>
              <a:t>For review: </a:t>
            </a:r>
          </a:p>
          <a:p>
            <a:r>
              <a:rPr lang="en-US" dirty="0"/>
              <a:t>     1- You’ve put together your team, </a:t>
            </a:r>
          </a:p>
          <a:p>
            <a:r>
              <a:rPr lang="en-US" dirty="0"/>
              <a:t>     2 - you’ve promoted the Sign-up Nights, </a:t>
            </a:r>
          </a:p>
          <a:p>
            <a:r>
              <a:rPr lang="en-US" dirty="0"/>
              <a:t>     3 - You’ve held a Sing-up Night at each Elementary School, </a:t>
            </a:r>
          </a:p>
          <a:p>
            <a:r>
              <a:rPr lang="en-US" dirty="0"/>
              <a:t>     4 - You’ve turned in your paperwork and received your rockets</a:t>
            </a:r>
          </a:p>
          <a:p>
            <a:r>
              <a:rPr lang="en-US" dirty="0"/>
              <a:t>     5 – NOW You hold your Parent Orientation meeting to RECRUIT the parents!</a:t>
            </a:r>
          </a:p>
          <a:p>
            <a:endParaRPr lang="en-US" dirty="0"/>
          </a:p>
          <a:p>
            <a:r>
              <a:rPr lang="en-US" dirty="0"/>
              <a:t>Re-invite Families / Set up the room / UPDATE the parent </a:t>
            </a:r>
            <a:r>
              <a:rPr lang="en-US" dirty="0" err="1"/>
              <a:t>Powerpoint</a:t>
            </a:r>
            <a:r>
              <a:rPr lang="en-US" dirty="0"/>
              <a:t> for your unit</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17</a:t>
            </a:fld>
            <a:endParaRPr lang="en-US"/>
          </a:p>
        </p:txBody>
      </p:sp>
    </p:spTree>
    <p:extLst>
      <p:ext uri="{BB962C8B-B14F-4D97-AF65-F5344CB8AC3E}">
        <p14:creationId xmlns:p14="http://schemas.microsoft.com/office/powerpoint/2010/main" val="347314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point on this is that the </a:t>
            </a:r>
            <a:r>
              <a:rPr lang="en-US" dirty="0" err="1"/>
              <a:t>Powerpoint</a:t>
            </a:r>
            <a:r>
              <a:rPr lang="en-US" dirty="0"/>
              <a:t> Doesn’t need to be shown, it can be read or used as a guide. </a:t>
            </a:r>
          </a:p>
          <a:p>
            <a:endParaRPr lang="en-US" dirty="0"/>
          </a:p>
          <a:p>
            <a:r>
              <a:rPr lang="en-US" dirty="0"/>
              <a:t>A PDF version is available on the website with fill in the blank sections.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18</a:t>
            </a:fld>
            <a:endParaRPr lang="en-US"/>
          </a:p>
        </p:txBody>
      </p:sp>
    </p:spTree>
    <p:extLst>
      <p:ext uri="{BB962C8B-B14F-4D97-AF65-F5344CB8AC3E}">
        <p14:creationId xmlns:p14="http://schemas.microsoft.com/office/powerpoint/2010/main" val="259072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the picture if you’d like.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A66FAEA-36FA-4B6D-B239-514468E871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253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here tonight at the Cub Scout Recruitment Training? </a:t>
            </a:r>
          </a:p>
          <a:p>
            <a:endParaRPr lang="en-US" dirty="0"/>
          </a:p>
          <a:p>
            <a:r>
              <a:rPr lang="en-US" dirty="0"/>
              <a:t>You are part of the MOVEMENT! We exist to GROW! We exist to impact the lives of more young people!</a:t>
            </a:r>
          </a:p>
          <a:p>
            <a:endParaRPr lang="en-US" dirty="0"/>
          </a:p>
          <a:p>
            <a:r>
              <a:rPr lang="en-US" dirty="0"/>
              <a:t>Each Pack has a responsibility to ensure all families are invited to be a part of Scouting.</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2</a:t>
            </a:fld>
            <a:endParaRPr lang="en-US"/>
          </a:p>
        </p:txBody>
      </p:sp>
    </p:spTree>
    <p:extLst>
      <p:ext uri="{BB962C8B-B14F-4D97-AF65-F5344CB8AC3E}">
        <p14:creationId xmlns:p14="http://schemas.microsoft.com/office/powerpoint/2010/main" val="3110504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FOR YOUR PACK: Unit Number, Intro’s etc. (see items in yellow)</a:t>
            </a:r>
          </a:p>
          <a:p>
            <a:endParaRPr lang="en-US" dirty="0"/>
          </a:p>
          <a:p>
            <a:r>
              <a:rPr lang="en-US" dirty="0"/>
              <a:t>Introduce self and welcome everyone to the meeting</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20</a:t>
            </a:fld>
            <a:endParaRPr lang="en-US" altLang="en-US"/>
          </a:p>
        </p:txBody>
      </p:sp>
    </p:spTree>
    <p:extLst>
      <p:ext uri="{BB962C8B-B14F-4D97-AF65-F5344CB8AC3E}">
        <p14:creationId xmlns:p14="http://schemas.microsoft.com/office/powerpoint/2010/main" val="244272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Cub Scouts is all about. Make sure to be enthusiastic!</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21</a:t>
            </a:fld>
            <a:endParaRPr lang="en-US" altLang="en-US"/>
          </a:p>
        </p:txBody>
      </p:sp>
    </p:spTree>
    <p:extLst>
      <p:ext uri="{BB962C8B-B14F-4D97-AF65-F5344CB8AC3E}">
        <p14:creationId xmlns:p14="http://schemas.microsoft.com/office/powerpoint/2010/main" val="411950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FOR YOUR PACK: Insert activities &amp; picture specific to your Pack. </a:t>
            </a:r>
          </a:p>
          <a:p>
            <a:endParaRPr lang="en-US" dirty="0"/>
          </a:p>
          <a:p>
            <a:r>
              <a:rPr lang="en-US" dirty="0"/>
              <a:t>Tell the families what they will do with your pack, be specific. </a:t>
            </a:r>
          </a:p>
          <a:p>
            <a:endParaRPr lang="en-US" dirty="0"/>
          </a:p>
          <a:p>
            <a:r>
              <a:rPr lang="en-US" dirty="0"/>
              <a:t>Share Printed Copies of your Pack Calendar</a:t>
            </a:r>
          </a:p>
          <a:p>
            <a:endParaRPr lang="en-US" dirty="0"/>
          </a:p>
          <a:p>
            <a:endParaRPr lang="en-US" dirty="0"/>
          </a:p>
        </p:txBody>
      </p:sp>
      <p:sp>
        <p:nvSpPr>
          <p:cNvPr id="4" name="Slide Number Placeholder 3"/>
          <p:cNvSpPr>
            <a:spLocks noGrp="1"/>
          </p:cNvSpPr>
          <p:nvPr>
            <p:ph type="sldNum" sz="quarter" idx="10"/>
          </p:nvPr>
        </p:nvSpPr>
        <p:spPr/>
        <p:txBody>
          <a:bodyPr/>
          <a:lstStyle/>
          <a:p>
            <a:pPr defTabSz="477820">
              <a:defRPr/>
            </a:pPr>
            <a:fld id="{AA66FAEA-36FA-4B6D-B239-514468E871F7}" type="slidenum">
              <a:rPr lang="en-US" altLang="en-US">
                <a:solidFill>
                  <a:prstClr val="black"/>
                </a:solidFill>
                <a:latin typeface="Calibri" panose="020F0502020204030204" pitchFamily="34" charset="0"/>
              </a:rPr>
              <a:pPr defTabSz="477820">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69390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Boy’s life magazine</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23</a:t>
            </a:fld>
            <a:endParaRPr lang="en-US" altLang="en-US"/>
          </a:p>
        </p:txBody>
      </p:sp>
    </p:spTree>
    <p:extLst>
      <p:ext uri="{BB962C8B-B14F-4D97-AF65-F5344CB8AC3E}">
        <p14:creationId xmlns:p14="http://schemas.microsoft.com/office/powerpoint/2010/main" val="395229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your local Fishing Derby information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A66FAEA-36FA-4B6D-B239-514468E871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226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new and current Cub Scouts are taken to another location to work on the Bobcat Badge or do an activity. </a:t>
            </a:r>
          </a:p>
          <a:p>
            <a:r>
              <a:rPr lang="en-US" dirty="0"/>
              <a:t>- You’ll need at least 2 adults to run this. </a:t>
            </a:r>
          </a:p>
          <a:p>
            <a:r>
              <a:rPr lang="en-US" dirty="0"/>
              <a:t>- Tell the parents what will happen with their kids, Introduce the Adult Leaders and explain what the youth will be working on. </a:t>
            </a:r>
          </a:p>
          <a:p>
            <a:r>
              <a:rPr lang="en-US" dirty="0"/>
              <a:t>- This will give parents the opportunity to focus their attention on the details.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25</a:t>
            </a:fld>
            <a:endParaRPr lang="en-US" altLang="en-US"/>
          </a:p>
        </p:txBody>
      </p:sp>
    </p:spTree>
    <p:extLst>
      <p:ext uri="{BB962C8B-B14F-4D97-AF65-F5344CB8AC3E}">
        <p14:creationId xmlns:p14="http://schemas.microsoft.com/office/powerpoint/2010/main" val="210783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pack is organized, when they meet and how the Dens work.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26</a:t>
            </a:fld>
            <a:endParaRPr lang="en-US" altLang="en-US"/>
          </a:p>
        </p:txBody>
      </p:sp>
    </p:spTree>
    <p:extLst>
      <p:ext uri="{BB962C8B-B14F-4D97-AF65-F5344CB8AC3E}">
        <p14:creationId xmlns:p14="http://schemas.microsoft.com/office/powerpoint/2010/main" val="3005158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27</a:t>
            </a:fld>
            <a:endParaRPr lang="en-US" altLang="en-US"/>
          </a:p>
        </p:txBody>
      </p:sp>
    </p:spTree>
    <p:extLst>
      <p:ext uri="{BB962C8B-B14F-4D97-AF65-F5344CB8AC3E}">
        <p14:creationId xmlns:p14="http://schemas.microsoft.com/office/powerpoint/2010/main" val="1441093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Cub Scouts is designed to give parents and opportunity to spend time with their kids. </a:t>
            </a:r>
          </a:p>
          <a:p>
            <a:r>
              <a:rPr lang="en-US" dirty="0"/>
              <a:t>Parents make up the volunteers who make the pack go.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28</a:t>
            </a:fld>
            <a:endParaRPr lang="en-US" altLang="en-US"/>
          </a:p>
        </p:txBody>
      </p:sp>
    </p:spTree>
    <p:extLst>
      <p:ext uri="{BB962C8B-B14F-4D97-AF65-F5344CB8AC3E}">
        <p14:creationId xmlns:p14="http://schemas.microsoft.com/office/powerpoint/2010/main" val="3348866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how training is provided to help all volunteers be successful!</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29</a:t>
            </a:fld>
            <a:endParaRPr lang="en-US" altLang="en-US"/>
          </a:p>
        </p:txBody>
      </p:sp>
    </p:spTree>
    <p:extLst>
      <p:ext uri="{BB962C8B-B14F-4D97-AF65-F5344CB8AC3E}">
        <p14:creationId xmlns:p14="http://schemas.microsoft.com/office/powerpoint/2010/main" val="19487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Purpose of Full Family Fall Recruitment?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3</a:t>
            </a:fld>
            <a:endParaRPr lang="en-US"/>
          </a:p>
        </p:txBody>
      </p:sp>
    </p:spTree>
    <p:extLst>
      <p:ext uri="{BB962C8B-B14F-4D97-AF65-F5344CB8AC3E}">
        <p14:creationId xmlns:p14="http://schemas.microsoft.com/office/powerpoint/2010/main" val="40888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Chartered Organization and District</a:t>
            </a:r>
          </a:p>
          <a:p>
            <a:endParaRPr lang="en-US" dirty="0"/>
          </a:p>
          <a:p>
            <a:r>
              <a:rPr lang="en-US" dirty="0"/>
              <a:t>Explain who the pack is chartered by, the district you belong to and a little about our Council.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30</a:t>
            </a:fld>
            <a:endParaRPr lang="en-US" altLang="en-US"/>
          </a:p>
        </p:txBody>
      </p:sp>
    </p:spTree>
    <p:extLst>
      <p:ext uri="{BB962C8B-B14F-4D97-AF65-F5344CB8AC3E}">
        <p14:creationId xmlns:p14="http://schemas.microsoft.com/office/powerpoint/2010/main" val="27317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 Update with your pack’s information. </a:t>
            </a:r>
          </a:p>
          <a:p>
            <a:endParaRPr lang="en-US" dirty="0"/>
          </a:p>
          <a:p>
            <a:r>
              <a:rPr lang="en-US" dirty="0"/>
              <a:t>Explain when your next Pack meeting is and make sure everyone leaves with the information.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31</a:t>
            </a:fld>
            <a:endParaRPr lang="en-US" altLang="en-US"/>
          </a:p>
        </p:txBody>
      </p:sp>
    </p:spTree>
    <p:extLst>
      <p:ext uri="{BB962C8B-B14F-4D97-AF65-F5344CB8AC3E}">
        <p14:creationId xmlns:p14="http://schemas.microsoft.com/office/powerpoint/2010/main" val="2987717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Update with your pack information.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32</a:t>
            </a:fld>
            <a:endParaRPr lang="en-US" altLang="en-US"/>
          </a:p>
        </p:txBody>
      </p:sp>
    </p:spTree>
    <p:extLst>
      <p:ext uri="{BB962C8B-B14F-4D97-AF65-F5344CB8AC3E}">
        <p14:creationId xmlns:p14="http://schemas.microsoft.com/office/powerpoint/2010/main" val="554333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Tell the parents how much Scouting in your Pack will costs and what fundraisers you do to offset the costs. </a:t>
            </a:r>
          </a:p>
          <a:p>
            <a:endParaRPr lang="en-US" dirty="0"/>
          </a:p>
          <a:p>
            <a:r>
              <a:rPr lang="en-US" dirty="0"/>
              <a:t>Pack’s with a strong program and funding plan attract and keep families</a:t>
            </a:r>
          </a:p>
          <a:p>
            <a:endParaRPr lang="en-US" dirty="0"/>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33</a:t>
            </a:fld>
            <a:endParaRPr lang="en-US" altLang="en-US"/>
          </a:p>
        </p:txBody>
      </p:sp>
    </p:spTree>
    <p:extLst>
      <p:ext uri="{BB962C8B-B14F-4D97-AF65-F5344CB8AC3E}">
        <p14:creationId xmlns:p14="http://schemas.microsoft.com/office/powerpoint/2010/main" val="540702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Review the registration fee’s, Boy’s Life Magazine Fee, Pack Due’s if any. </a:t>
            </a:r>
          </a:p>
          <a:p>
            <a:endParaRPr lang="en-US" dirty="0"/>
          </a:p>
          <a:p>
            <a:r>
              <a:rPr lang="en-US" dirty="0"/>
              <a:t>Let them know that they are registering for 12 months.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A66FAEA-36FA-4B6D-B239-514468E871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6278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the Magic Circle Technique to recruit and fill vacancies, such as den leaders, committee members etc. </a:t>
            </a:r>
          </a:p>
        </p:txBody>
      </p:sp>
      <p:sp>
        <p:nvSpPr>
          <p:cNvPr id="4" name="Slide Number Placeholder 3"/>
          <p:cNvSpPr>
            <a:spLocks noGrp="1"/>
          </p:cNvSpPr>
          <p:nvPr>
            <p:ph type="sldNum" sz="quarter" idx="10"/>
          </p:nvPr>
        </p:nvSpPr>
        <p:spPr/>
        <p:txBody>
          <a:bodyPr/>
          <a:lstStyle/>
          <a:p>
            <a:fld id="{AA66FAEA-36FA-4B6D-B239-514468E871F7}" type="slidenum">
              <a:rPr lang="en-US" altLang="en-US" smtClean="0"/>
              <a:pPr/>
              <a:t>35</a:t>
            </a:fld>
            <a:endParaRPr lang="en-US" altLang="en-US"/>
          </a:p>
        </p:txBody>
      </p:sp>
    </p:spTree>
    <p:extLst>
      <p:ext uri="{BB962C8B-B14F-4D97-AF65-F5344CB8AC3E}">
        <p14:creationId xmlns:p14="http://schemas.microsoft.com/office/powerpoint/2010/main" val="2287663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See Page 15 of Cub Scout Recruitment Playbook. </a:t>
            </a:r>
          </a:p>
          <a:p>
            <a:pPr eaLnBrk="1" hangingPunct="1">
              <a:spcBef>
                <a:spcPct val="0"/>
              </a:spcBef>
            </a:pPr>
            <a:endParaRPr lang="en-US" altLang="en-US" dirty="0"/>
          </a:p>
          <a:p>
            <a:pPr eaLnBrk="1" hangingPunct="1">
              <a:spcBef>
                <a:spcPct val="0"/>
              </a:spcBef>
            </a:pPr>
            <a:r>
              <a:rPr lang="en-US" altLang="en-US" dirty="0"/>
              <a:t>District Facilitators should practice this and help support the units with the Magic Circle.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6457" indent="-298637">
              <a:defRPr>
                <a:solidFill>
                  <a:schemeClr val="tx1"/>
                </a:solidFill>
                <a:latin typeface="Arial" panose="020B0604020202020204" pitchFamily="34" charset="0"/>
                <a:cs typeface="Arial" panose="020B0604020202020204" pitchFamily="34" charset="0"/>
              </a:defRPr>
            </a:lvl2pPr>
            <a:lvl3pPr marL="1194549" indent="-238910">
              <a:defRPr>
                <a:solidFill>
                  <a:schemeClr val="tx1"/>
                </a:solidFill>
                <a:latin typeface="Arial" panose="020B0604020202020204" pitchFamily="34" charset="0"/>
                <a:cs typeface="Arial" panose="020B0604020202020204" pitchFamily="34" charset="0"/>
              </a:defRPr>
            </a:lvl3pPr>
            <a:lvl4pPr marL="1672369" indent="-238910">
              <a:defRPr>
                <a:solidFill>
                  <a:schemeClr val="tx1"/>
                </a:solidFill>
                <a:latin typeface="Arial" panose="020B0604020202020204" pitchFamily="34" charset="0"/>
                <a:cs typeface="Arial" panose="020B0604020202020204" pitchFamily="34" charset="0"/>
              </a:defRPr>
            </a:lvl4pPr>
            <a:lvl5pPr marL="2150189" indent="-238910">
              <a:defRPr>
                <a:solidFill>
                  <a:schemeClr val="tx1"/>
                </a:solidFill>
                <a:latin typeface="Arial" panose="020B0604020202020204" pitchFamily="34" charset="0"/>
                <a:cs typeface="Arial" panose="020B0604020202020204" pitchFamily="34" charset="0"/>
              </a:defRPr>
            </a:lvl5pPr>
            <a:lvl6pPr marL="262800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82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64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46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FEE05-1ED2-4FF1-9A81-D546CBEE7EBC}" type="slidenum">
              <a:rPr lang="en-US" altLang="en-US" smtClean="0"/>
              <a:pPr/>
              <a:t>36</a:t>
            </a:fld>
            <a:endParaRPr lang="en-US" altLang="en-US"/>
          </a:p>
        </p:txBody>
      </p:sp>
    </p:spTree>
    <p:extLst>
      <p:ext uri="{BB962C8B-B14F-4D97-AF65-F5344CB8AC3E}">
        <p14:creationId xmlns:p14="http://schemas.microsoft.com/office/powerpoint/2010/main" val="2431407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See Page 15 of Cub Scout Recruitment Playbook. </a:t>
            </a:r>
          </a:p>
          <a:p>
            <a:pPr eaLnBrk="1" hangingPunct="1">
              <a:spcBef>
                <a:spcPct val="0"/>
              </a:spcBef>
            </a:pPr>
            <a:endParaRPr lang="en-US" altLang="en-US" dirty="0"/>
          </a:p>
          <a:p>
            <a:pPr eaLnBrk="1" hangingPunct="1">
              <a:spcBef>
                <a:spcPct val="0"/>
              </a:spcBef>
            </a:pPr>
            <a:r>
              <a:rPr lang="en-US" altLang="en-US" dirty="0"/>
              <a:t>District Facilitators should practice this and help support the units with the Magic Circle.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6457" indent="-298637">
              <a:defRPr>
                <a:solidFill>
                  <a:schemeClr val="tx1"/>
                </a:solidFill>
                <a:latin typeface="Arial" panose="020B0604020202020204" pitchFamily="34" charset="0"/>
                <a:cs typeface="Arial" panose="020B0604020202020204" pitchFamily="34" charset="0"/>
              </a:defRPr>
            </a:lvl2pPr>
            <a:lvl3pPr marL="1194549" indent="-238910">
              <a:defRPr>
                <a:solidFill>
                  <a:schemeClr val="tx1"/>
                </a:solidFill>
                <a:latin typeface="Arial" panose="020B0604020202020204" pitchFamily="34" charset="0"/>
                <a:cs typeface="Arial" panose="020B0604020202020204" pitchFamily="34" charset="0"/>
              </a:defRPr>
            </a:lvl3pPr>
            <a:lvl4pPr marL="1672369" indent="-238910">
              <a:defRPr>
                <a:solidFill>
                  <a:schemeClr val="tx1"/>
                </a:solidFill>
                <a:latin typeface="Arial" panose="020B0604020202020204" pitchFamily="34" charset="0"/>
                <a:cs typeface="Arial" panose="020B0604020202020204" pitchFamily="34" charset="0"/>
              </a:defRPr>
            </a:lvl4pPr>
            <a:lvl5pPr marL="2150189" indent="-238910">
              <a:defRPr>
                <a:solidFill>
                  <a:schemeClr val="tx1"/>
                </a:solidFill>
                <a:latin typeface="Arial" panose="020B0604020202020204" pitchFamily="34" charset="0"/>
                <a:cs typeface="Arial" panose="020B0604020202020204" pitchFamily="34" charset="0"/>
              </a:defRPr>
            </a:lvl5pPr>
            <a:lvl6pPr marL="262800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82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64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46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FEE05-1ED2-4FF1-9A81-D546CBEE7EBC}" type="slidenum">
              <a:rPr lang="en-US" altLang="en-US" smtClean="0"/>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2 page carbon copy document is provide to help our new dens get started quickly. </a:t>
            </a:r>
          </a:p>
          <a:p>
            <a:pPr eaLnBrk="1" hangingPunct="1">
              <a:spcBef>
                <a:spcPct val="0"/>
              </a:spcBef>
            </a:pPr>
            <a:endParaRPr lang="en-US" altLang="en-US" dirty="0"/>
          </a:p>
          <a:p>
            <a:pPr eaLnBrk="1" hangingPunct="1">
              <a:spcBef>
                <a:spcPct val="0"/>
              </a:spcBef>
            </a:pPr>
            <a:r>
              <a:rPr lang="en-US" altLang="en-US" dirty="0"/>
              <a:t>Each Unit should receive 12 of them and fill one out for each den. </a:t>
            </a:r>
          </a:p>
          <a:p>
            <a:pPr eaLnBrk="1" hangingPunct="1">
              <a:spcBef>
                <a:spcPct val="0"/>
              </a:spcBef>
            </a:pPr>
            <a:endParaRPr lang="en-US" altLang="en-US" dirty="0"/>
          </a:p>
          <a:p>
            <a:pPr eaLnBrk="1" hangingPunct="1">
              <a:spcBef>
                <a:spcPct val="0"/>
              </a:spcBef>
            </a:pPr>
            <a:r>
              <a:rPr lang="en-US" altLang="en-US" dirty="0"/>
              <a:t>This immediately gives the new Den Leader and Cubmaster the contact information of the new youth that have joined. </a:t>
            </a:r>
          </a:p>
          <a:p>
            <a:pPr eaLnBrk="1" hangingPunct="1">
              <a:spcBef>
                <a:spcPct val="0"/>
              </a:spcBef>
            </a:pPr>
            <a:endParaRPr lang="en-US" altLang="en-US" dirty="0"/>
          </a:p>
          <a:p>
            <a:pPr eaLnBrk="1" hangingPunct="1">
              <a:spcBef>
                <a:spcPct val="0"/>
              </a:spcBef>
            </a:pPr>
            <a:r>
              <a:rPr lang="en-US" altLang="en-US" dirty="0"/>
              <a:t>Which will help them engage with the families and invite them to the next den meetings / pack meetings.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6457" indent="-298637">
              <a:defRPr>
                <a:solidFill>
                  <a:schemeClr val="tx1"/>
                </a:solidFill>
                <a:latin typeface="Arial" panose="020B0604020202020204" pitchFamily="34" charset="0"/>
                <a:cs typeface="Arial" panose="020B0604020202020204" pitchFamily="34" charset="0"/>
              </a:defRPr>
            </a:lvl2pPr>
            <a:lvl3pPr marL="1194549" indent="-238910">
              <a:defRPr>
                <a:solidFill>
                  <a:schemeClr val="tx1"/>
                </a:solidFill>
                <a:latin typeface="Arial" panose="020B0604020202020204" pitchFamily="34" charset="0"/>
                <a:cs typeface="Arial" panose="020B0604020202020204" pitchFamily="34" charset="0"/>
              </a:defRPr>
            </a:lvl3pPr>
            <a:lvl4pPr marL="1672369" indent="-238910">
              <a:defRPr>
                <a:solidFill>
                  <a:schemeClr val="tx1"/>
                </a:solidFill>
                <a:latin typeface="Arial" panose="020B0604020202020204" pitchFamily="34" charset="0"/>
                <a:cs typeface="Arial" panose="020B0604020202020204" pitchFamily="34" charset="0"/>
              </a:defRPr>
            </a:lvl4pPr>
            <a:lvl5pPr marL="2150189" indent="-238910">
              <a:defRPr>
                <a:solidFill>
                  <a:schemeClr val="tx1"/>
                </a:solidFill>
                <a:latin typeface="Arial" panose="020B0604020202020204" pitchFamily="34" charset="0"/>
                <a:cs typeface="Arial" panose="020B0604020202020204" pitchFamily="34" charset="0"/>
              </a:defRPr>
            </a:lvl5pPr>
            <a:lvl6pPr marL="262800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82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64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468" indent="-2389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FEE05-1ED2-4FF1-9A81-D546CBEE7EBC}" type="slidenum">
              <a:rPr lang="en-US" altLang="en-US" smtClean="0"/>
              <a:pPr/>
              <a:t>38</a:t>
            </a:fld>
            <a:endParaRPr lang="en-US" altLang="en-US"/>
          </a:p>
        </p:txBody>
      </p:sp>
    </p:spTree>
    <p:extLst>
      <p:ext uri="{BB962C8B-B14F-4D97-AF65-F5344CB8AC3E}">
        <p14:creationId xmlns:p14="http://schemas.microsoft.com/office/powerpoint/2010/main" val="1760542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7820" eaLnBrk="1" hangingPunct="1">
              <a:defRPr/>
            </a:pPr>
            <a:r>
              <a:rPr lang="en-US" altLang="en-US" sz="1300" dirty="0"/>
              <a:t>Have youth show their parents what they’ve learned - recite Cub Scouts Promise and Sign</a:t>
            </a:r>
          </a:p>
          <a:p>
            <a:endParaRPr lang="en-US" dirty="0"/>
          </a:p>
        </p:txBody>
      </p:sp>
      <p:sp>
        <p:nvSpPr>
          <p:cNvPr id="4" name="Slide Number Placeholder 3"/>
          <p:cNvSpPr>
            <a:spLocks noGrp="1"/>
          </p:cNvSpPr>
          <p:nvPr>
            <p:ph type="sldNum" sz="quarter" idx="10"/>
          </p:nvPr>
        </p:nvSpPr>
        <p:spPr/>
        <p:txBody>
          <a:bodyPr/>
          <a:lstStyle/>
          <a:p>
            <a:pPr defTabSz="477820">
              <a:defRPr/>
            </a:pPr>
            <a:fld id="{AA66FAEA-36FA-4B6D-B239-514468E871F7}" type="slidenum">
              <a:rPr lang="en-US" altLang="en-US">
                <a:solidFill>
                  <a:prstClr val="black"/>
                </a:solidFill>
                <a:latin typeface="Calibri" panose="020F0502020204030204" pitchFamily="34" charset="0"/>
                <a:cs typeface="+mn-cs"/>
              </a:rPr>
              <a:pPr defTabSz="477820">
                <a:defRPr/>
              </a:pPr>
              <a:t>39</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79358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1</a:t>
            </a:r>
            <a:r>
              <a:rPr lang="en-US" sz="900" baseline="30000" dirty="0"/>
              <a:t>st</a:t>
            </a:r>
            <a:r>
              <a:rPr lang="en-US" sz="900" dirty="0"/>
              <a:t> - </a:t>
            </a:r>
          </a:p>
          <a:p>
            <a:r>
              <a:rPr lang="en-US" sz="900" dirty="0"/>
              <a:t>     - There are a lot of ways to recruit Scouts, but our program is unique, it requires the parents be actively involved and that means that we MUST recruit the parents on the very 1</a:t>
            </a:r>
            <a:r>
              <a:rPr lang="en-US" sz="900" baseline="30000" dirty="0"/>
              <a:t>st</a:t>
            </a:r>
            <a:r>
              <a:rPr lang="en-US" sz="900" dirty="0"/>
              <a:t> night. </a:t>
            </a:r>
          </a:p>
          <a:p>
            <a:r>
              <a:rPr lang="en-US" sz="900" dirty="0"/>
              <a:t>     - We run a very specific plan in the fall, not to recruit youth but to recruit their parents. </a:t>
            </a:r>
          </a:p>
          <a:p>
            <a:endParaRPr lang="en-US" sz="900" dirty="0"/>
          </a:p>
          <a:p>
            <a:r>
              <a:rPr lang="en-US" sz="900" dirty="0"/>
              <a:t>2</a:t>
            </a:r>
            <a:r>
              <a:rPr lang="en-US" sz="900" baseline="30000" dirty="0"/>
              <a:t>nd</a:t>
            </a:r>
            <a:r>
              <a:rPr lang="en-US" sz="900" dirty="0"/>
              <a:t> – We have limited resources, to make sure every pack has the resources they need to be successful requires a coordinated effort. If we all follow the plan, everyone can have success. </a:t>
            </a:r>
          </a:p>
          <a:p>
            <a:r>
              <a:rPr lang="en-US" sz="900" dirty="0"/>
              <a:t> </a:t>
            </a:r>
          </a:p>
          <a:p>
            <a:r>
              <a:rPr lang="en-US" sz="900" dirty="0"/>
              <a:t>3</a:t>
            </a:r>
            <a:r>
              <a:rPr lang="en-US" sz="900" baseline="30000" dirty="0"/>
              <a:t>rd</a:t>
            </a:r>
            <a:r>
              <a:rPr lang="en-US" sz="900" dirty="0"/>
              <a:t> – Our plan is build on best practices that have a proven record of producing results. These are based on both research and experience. </a:t>
            </a:r>
          </a:p>
          <a:p>
            <a:r>
              <a:rPr lang="en-US" sz="900" dirty="0"/>
              <a:t>	- One example is having a sign-up night at every elementary school. Parents are SIGNIFICANTLY more likely to sign-up if the sign-up night is at the school they already are comfortable with. </a:t>
            </a:r>
          </a:p>
          <a:p>
            <a:endParaRPr lang="en-US" sz="900" dirty="0"/>
          </a:p>
          <a:p>
            <a:r>
              <a:rPr lang="en-US" sz="900" dirty="0"/>
              <a:t>4</a:t>
            </a:r>
            <a:r>
              <a:rPr lang="en-US" sz="900" baseline="30000" dirty="0"/>
              <a:t>th</a:t>
            </a:r>
            <a:r>
              <a:rPr lang="en-US" sz="900" dirty="0"/>
              <a:t> – It’s about simplifying things for both Unit leaders and parents. </a:t>
            </a:r>
          </a:p>
          <a:p>
            <a:r>
              <a:rPr lang="en-US" sz="900" dirty="0"/>
              <a:t>     - Scouting can be complicated, especially for new families. The goal is to make Scouting easy for them to understand and enjoyable. </a:t>
            </a:r>
          </a:p>
          <a:p>
            <a:r>
              <a:rPr lang="en-US" sz="900" dirty="0"/>
              <a:t>     - New Parents want to know the answer to 2 questions: </a:t>
            </a:r>
          </a:p>
          <a:p>
            <a:r>
              <a:rPr lang="en-US" sz="900" dirty="0"/>
              <a:t>	- What are we going to do? </a:t>
            </a:r>
          </a:p>
          <a:p>
            <a:r>
              <a:rPr lang="en-US" sz="900" dirty="0"/>
              <a:t>	- And How much is it going to cost? </a:t>
            </a:r>
          </a:p>
          <a:p>
            <a:r>
              <a:rPr lang="en-US" sz="900" dirty="0"/>
              <a:t>     - This plan helps Pack leaders answer those 2 questions.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4</a:t>
            </a:fld>
            <a:endParaRPr lang="en-US"/>
          </a:p>
        </p:txBody>
      </p:sp>
    </p:spTree>
    <p:extLst>
      <p:ext uri="{BB962C8B-B14F-4D97-AF65-F5344CB8AC3E}">
        <p14:creationId xmlns:p14="http://schemas.microsoft.com/office/powerpoint/2010/main" val="2074443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This is the last slide of the Parent Orientation Meeting. </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6457" indent="-298637">
              <a:defRPr>
                <a:solidFill>
                  <a:schemeClr val="tx1"/>
                </a:solidFill>
                <a:latin typeface="Calibri" panose="020F0502020204030204" pitchFamily="34" charset="0"/>
              </a:defRPr>
            </a:lvl2pPr>
            <a:lvl3pPr marL="1194549" indent="-238910">
              <a:defRPr>
                <a:solidFill>
                  <a:schemeClr val="tx1"/>
                </a:solidFill>
                <a:latin typeface="Calibri" panose="020F0502020204030204" pitchFamily="34" charset="0"/>
              </a:defRPr>
            </a:lvl3pPr>
            <a:lvl4pPr marL="1672369" indent="-238910">
              <a:defRPr>
                <a:solidFill>
                  <a:schemeClr val="tx1"/>
                </a:solidFill>
                <a:latin typeface="Calibri" panose="020F0502020204030204" pitchFamily="34" charset="0"/>
              </a:defRPr>
            </a:lvl4pPr>
            <a:lvl5pPr marL="2150189" indent="-238910">
              <a:defRPr>
                <a:solidFill>
                  <a:schemeClr val="tx1"/>
                </a:solidFill>
                <a:latin typeface="Calibri" panose="020F0502020204030204" pitchFamily="34" charset="0"/>
              </a:defRPr>
            </a:lvl5pPr>
            <a:lvl6pPr marL="2628008" indent="-238910" defTabSz="477820" fontAlgn="base">
              <a:spcBef>
                <a:spcPct val="0"/>
              </a:spcBef>
              <a:spcAft>
                <a:spcPct val="0"/>
              </a:spcAft>
              <a:defRPr>
                <a:solidFill>
                  <a:schemeClr val="tx1"/>
                </a:solidFill>
                <a:latin typeface="Calibri" panose="020F0502020204030204" pitchFamily="34" charset="0"/>
              </a:defRPr>
            </a:lvl6pPr>
            <a:lvl7pPr marL="3105828" indent="-238910" defTabSz="477820" fontAlgn="base">
              <a:spcBef>
                <a:spcPct val="0"/>
              </a:spcBef>
              <a:spcAft>
                <a:spcPct val="0"/>
              </a:spcAft>
              <a:defRPr>
                <a:solidFill>
                  <a:schemeClr val="tx1"/>
                </a:solidFill>
                <a:latin typeface="Calibri" panose="020F0502020204030204" pitchFamily="34" charset="0"/>
              </a:defRPr>
            </a:lvl7pPr>
            <a:lvl8pPr marL="3583648" indent="-238910" defTabSz="477820" fontAlgn="base">
              <a:spcBef>
                <a:spcPct val="0"/>
              </a:spcBef>
              <a:spcAft>
                <a:spcPct val="0"/>
              </a:spcAft>
              <a:defRPr>
                <a:solidFill>
                  <a:schemeClr val="tx1"/>
                </a:solidFill>
                <a:latin typeface="Calibri" panose="020F0502020204030204" pitchFamily="34" charset="0"/>
              </a:defRPr>
            </a:lvl8pPr>
            <a:lvl9pPr marL="4061468" indent="-238910" defTabSz="477820" fontAlgn="base">
              <a:spcBef>
                <a:spcPct val="0"/>
              </a:spcBef>
              <a:spcAft>
                <a:spcPct val="0"/>
              </a:spcAft>
              <a:defRPr>
                <a:solidFill>
                  <a:schemeClr val="tx1"/>
                </a:solidFill>
                <a:latin typeface="Calibri" panose="020F0502020204030204" pitchFamily="34" charset="0"/>
              </a:defRPr>
            </a:lvl9pPr>
          </a:lstStyle>
          <a:p>
            <a:pPr defTabSz="477820">
              <a:defRPr/>
            </a:pPr>
            <a:fld id="{CA85AF05-F1D4-4867-87BD-AF2770BFC43C}" type="slidenum">
              <a:rPr lang="en-US" altLang="en-US">
                <a:solidFill>
                  <a:prstClr val="black"/>
                </a:solidFill>
                <a:cs typeface="+mn-cs"/>
              </a:rPr>
              <a:pPr defTabSz="477820">
                <a:defRPr/>
              </a:pPr>
              <a:t>40</a:t>
            </a:fld>
            <a:endParaRPr lang="en-US" altLang="en-US">
              <a:solidFill>
                <a:prstClr val="black"/>
              </a:solidFill>
              <a:cs typeface="+mn-cs"/>
            </a:endParaRPr>
          </a:p>
        </p:txBody>
      </p:sp>
    </p:spTree>
    <p:extLst>
      <p:ext uri="{BB962C8B-B14F-4D97-AF65-F5344CB8AC3E}">
        <p14:creationId xmlns:p14="http://schemas.microsoft.com/office/powerpoint/2010/main" val="3987234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Re-Review the 5 steps to a Successful Fall Recruitment.</a:t>
            </a:r>
          </a:p>
          <a:p>
            <a:endParaRPr lang="en-US" dirty="0"/>
          </a:p>
          <a:p>
            <a:r>
              <a:rPr lang="en-US" dirty="0"/>
              <a:t>This is the plan and we are here to help you achieve success! </a:t>
            </a:r>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126DCC-D3BF-45EA-B205-EEAB1D86D0A2}"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0404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them with this: How many lives will be impacted because of you?</a:t>
            </a:r>
          </a:p>
          <a:p>
            <a:endParaRPr lang="en-US" dirty="0"/>
          </a:p>
          <a:p>
            <a:r>
              <a:rPr lang="en-US" dirty="0"/>
              <a:t>Thank them and answer questions.</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42</a:t>
            </a:fld>
            <a:endParaRPr lang="en-US"/>
          </a:p>
        </p:txBody>
      </p:sp>
    </p:spTree>
    <p:extLst>
      <p:ext uri="{BB962C8B-B14F-4D97-AF65-F5344CB8AC3E}">
        <p14:creationId xmlns:p14="http://schemas.microsoft.com/office/powerpoint/2010/main" val="102600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Overview on 5 Steps Doc. </a:t>
            </a:r>
          </a:p>
          <a:p>
            <a:endParaRPr lang="en-US" sz="1300" dirty="0"/>
          </a:p>
          <a:p>
            <a:r>
              <a:rPr lang="en-US" sz="1300" dirty="0"/>
              <a:t>Designed for today’s busy parents, a Sign-up Night is held at each elementary school the pack recruits from. </a:t>
            </a:r>
          </a:p>
          <a:p>
            <a:r>
              <a:rPr lang="en-US" sz="1300" dirty="0"/>
              <a:t>Families walk in, sign-up and are invited to attend the pack’s orientation meeting held about a week later. </a:t>
            </a:r>
          </a:p>
          <a:p>
            <a:r>
              <a:rPr lang="en-US" sz="1300" dirty="0"/>
              <a:t>Families should be in-and-out in less than 10 minutes. At the pack’s orientation meeting the youth will </a:t>
            </a:r>
          </a:p>
          <a:p>
            <a:r>
              <a:rPr lang="en-US" sz="1300" dirty="0"/>
              <a:t>receive their Handbook and Rocket for rocket academy. Parents will learn the Packs annual activity/funding </a:t>
            </a:r>
          </a:p>
          <a:p>
            <a:r>
              <a:rPr lang="en-US" sz="1300" dirty="0"/>
              <a:t>plan and vacancies in pack leadership are filled. </a:t>
            </a:r>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5</a:t>
            </a:fld>
            <a:endParaRPr lang="en-US"/>
          </a:p>
        </p:txBody>
      </p:sp>
    </p:spTree>
    <p:extLst>
      <p:ext uri="{BB962C8B-B14F-4D97-AF65-F5344CB8AC3E}">
        <p14:creationId xmlns:p14="http://schemas.microsoft.com/office/powerpoint/2010/main" val="152308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Review the 5 steps to a Successful Fall Recruitment. </a:t>
            </a:r>
          </a:p>
          <a:p>
            <a:endParaRPr lang="en-US" dirty="0"/>
          </a:p>
          <a:p>
            <a:r>
              <a:rPr lang="en-US" dirty="0"/>
              <a:t>Each of these will be discussed in detail. </a:t>
            </a:r>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6</a:t>
            </a:fld>
            <a:endParaRPr lang="en-US"/>
          </a:p>
        </p:txBody>
      </p:sp>
    </p:spTree>
    <p:extLst>
      <p:ext uri="{BB962C8B-B14F-4D97-AF65-F5344CB8AC3E}">
        <p14:creationId xmlns:p14="http://schemas.microsoft.com/office/powerpoint/2010/main" val="9439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 are actually going to start on </a:t>
            </a:r>
            <a:r>
              <a:rPr lang="en-US" sz="1000" b="1" dirty="0"/>
              <a:t>STEP 3</a:t>
            </a:r>
            <a:r>
              <a:rPr lang="en-US" sz="1000" dirty="0"/>
              <a:t>. </a:t>
            </a:r>
          </a:p>
          <a:p>
            <a:endParaRPr lang="en-US" sz="1000" dirty="0"/>
          </a:p>
          <a:p>
            <a:r>
              <a:rPr lang="en-US" sz="1000" dirty="0"/>
              <a:t>Big Change for some units is moving to a sign-up night being held at each Elementary School. </a:t>
            </a:r>
          </a:p>
          <a:p>
            <a:r>
              <a:rPr lang="en-US" sz="1000" dirty="0"/>
              <a:t>In the past this was an hour-long meeting that was very time-intensive and as a result Pack leaders were very reluctant to hold an event at each School. </a:t>
            </a:r>
          </a:p>
          <a:p>
            <a:endParaRPr lang="en-US" sz="1000" dirty="0"/>
          </a:p>
          <a:p>
            <a:r>
              <a:rPr lang="en-US" sz="1000" dirty="0"/>
              <a:t>Pack recruits form 3 schools, they hold 3 separate sign-up nights. 1 at each school. They can be on the same night. The key is that they are at the school or in the School parking lot. </a:t>
            </a:r>
          </a:p>
          <a:p>
            <a:endParaRPr lang="en-US" sz="1000" dirty="0"/>
          </a:p>
          <a:p>
            <a:r>
              <a:rPr lang="en-US" sz="1000" dirty="0"/>
              <a:t>New Sign-Up Night Plan: </a:t>
            </a:r>
          </a:p>
          <a:p>
            <a:pPr marL="179182" indent="-179182">
              <a:buFontTx/>
              <a:buChar char="-"/>
            </a:pPr>
            <a:r>
              <a:rPr lang="en-US" sz="1000" dirty="0"/>
              <a:t>Keep It simple. Don’t over complicate this. </a:t>
            </a:r>
          </a:p>
          <a:p>
            <a:pPr marL="179182" indent="-179182">
              <a:buFontTx/>
              <a:buChar char="-"/>
            </a:pPr>
            <a:r>
              <a:rPr lang="en-US" sz="1000" dirty="0"/>
              <a:t>Objective is to Sign the Scout’s up. </a:t>
            </a:r>
          </a:p>
          <a:p>
            <a:pPr marL="179182" indent="-179182">
              <a:buFontTx/>
              <a:buChar char="-"/>
            </a:pPr>
            <a:r>
              <a:rPr lang="en-US" sz="1000" dirty="0"/>
              <a:t>Provide the Pack, QR code or Youth App / Scout’s Life Mini-Mag / AWC New Parent Guidebook</a:t>
            </a:r>
          </a:p>
          <a:p>
            <a:pPr marL="179182" indent="-179182">
              <a:buFontTx/>
              <a:buChar char="-"/>
            </a:pPr>
            <a:r>
              <a:rPr lang="en-US" sz="1000" dirty="0"/>
              <a:t>Provide the Pack Information Flyer</a:t>
            </a:r>
          </a:p>
          <a:p>
            <a:pPr marL="657002" lvl="1" indent="-179182">
              <a:buFontTx/>
              <a:buChar char="-"/>
            </a:pPr>
            <a:r>
              <a:rPr lang="en-US" sz="1000" dirty="0"/>
              <a:t>This MUST be created in advance by Pack Leadership</a:t>
            </a:r>
          </a:p>
          <a:p>
            <a:pPr marL="657002" lvl="1" indent="-179182">
              <a:buFontTx/>
              <a:buChar char="-"/>
            </a:pPr>
            <a:r>
              <a:rPr lang="en-US" sz="1000" dirty="0"/>
              <a:t>Examples will be available on the website. </a:t>
            </a:r>
          </a:p>
          <a:p>
            <a:pPr marL="657002" lvl="1" indent="-179182">
              <a:buFontTx/>
              <a:buChar char="-"/>
            </a:pPr>
            <a:r>
              <a:rPr lang="en-US" sz="1000" dirty="0"/>
              <a:t>Our Council is willing to print these for the units. </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7</a:t>
            </a:fld>
            <a:endParaRPr lang="en-US"/>
          </a:p>
        </p:txBody>
      </p:sp>
    </p:spTree>
    <p:extLst>
      <p:ext uri="{BB962C8B-B14F-4D97-AF65-F5344CB8AC3E}">
        <p14:creationId xmlns:p14="http://schemas.microsoft.com/office/powerpoint/2010/main" val="276180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Sign-up Night Simple. You only need 1 volunteer for this, it’s just to answer questions, collect money and sign them up.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8</a:t>
            </a:fld>
            <a:endParaRPr lang="en-US"/>
          </a:p>
        </p:txBody>
      </p:sp>
    </p:spTree>
    <p:extLst>
      <p:ext uri="{BB962C8B-B14F-4D97-AF65-F5344CB8AC3E}">
        <p14:creationId xmlns:p14="http://schemas.microsoft.com/office/powerpoint/2010/main" val="339374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r>
              <a:rPr lang="en-US" altLang="en-US" sz="1000" dirty="0"/>
              <a:t>Of all the best practices, this is probably one of the most important, along with Scout Talks or Talking to the youth. Every school needs to have their own sign up night. This means that if a pack recruits from multiple schools, they need to have multiple sign-up nights. Sign-up night’s can be at the same time, they just need to be help at each school. </a:t>
            </a:r>
          </a:p>
          <a:p>
            <a:pPr eaLnBrk="1" hangingPunct="1">
              <a:lnSpc>
                <a:spcPct val="150000"/>
              </a:lnSpc>
            </a:pPr>
            <a:endParaRPr lang="en-US" altLang="en-US" sz="1000" dirty="0"/>
          </a:p>
          <a:p>
            <a:pPr eaLnBrk="1" hangingPunct="1">
              <a:lnSpc>
                <a:spcPct val="150000"/>
              </a:lnSpc>
            </a:pPr>
            <a:r>
              <a:rPr lang="en-US" altLang="en-US" sz="1000" dirty="0"/>
              <a:t>Market research performed over the last 2 years from the National Organization found that </a:t>
            </a:r>
          </a:p>
          <a:p>
            <a:pPr marL="171450" indent="-171450" eaLnBrk="1" hangingPunct="1">
              <a:lnSpc>
                <a:spcPct val="150000"/>
              </a:lnSpc>
              <a:buFontTx/>
              <a:buChar char="-"/>
            </a:pPr>
            <a:r>
              <a:rPr lang="en-US" altLang="en-US" sz="1000" dirty="0"/>
              <a:t>Inviting families to a neighboring school to sign-up did not work well and had limited success (Less than 1 youth from a neighboring school on average)</a:t>
            </a:r>
          </a:p>
          <a:p>
            <a:pPr marL="171450" indent="-171450" eaLnBrk="1" hangingPunct="1">
              <a:lnSpc>
                <a:spcPct val="150000"/>
              </a:lnSpc>
              <a:buFontTx/>
              <a:buChar char="-"/>
            </a:pPr>
            <a:r>
              <a:rPr lang="en-US" altLang="en-US" sz="1000" dirty="0"/>
              <a:t>Inviting families to a local church to sign-up </a:t>
            </a:r>
            <a:r>
              <a:rPr lang="en-US" altLang="en-US" sz="1000" b="1" dirty="0"/>
              <a:t>DID NOT work AT ALL! </a:t>
            </a:r>
            <a:r>
              <a:rPr lang="en-US" altLang="en-US" sz="1000" dirty="0"/>
              <a:t>The results nationwide were almost zero. </a:t>
            </a:r>
          </a:p>
          <a:p>
            <a:pPr marL="628650" lvl="1" indent="-171450" eaLnBrk="1" hangingPunct="1">
              <a:lnSpc>
                <a:spcPct val="150000"/>
              </a:lnSpc>
              <a:buFontTx/>
              <a:buChar char="-"/>
            </a:pPr>
            <a:r>
              <a:rPr lang="en-US" altLang="en-US" sz="1000" dirty="0"/>
              <a:t>We don’t know the exact reasoning for this, but we have some ideas such as: </a:t>
            </a:r>
          </a:p>
          <a:p>
            <a:pPr marL="1085850" lvl="2" indent="-171450" eaLnBrk="1" hangingPunct="1">
              <a:lnSpc>
                <a:spcPct val="150000"/>
              </a:lnSpc>
              <a:buFontTx/>
              <a:buChar char="-"/>
            </a:pPr>
            <a:r>
              <a:rPr lang="en-US" altLang="en-US" sz="1000" dirty="0"/>
              <a:t>“that pack must be just for kids of that faith”</a:t>
            </a:r>
          </a:p>
          <a:p>
            <a:pPr marL="1085850" lvl="2" indent="-171450" eaLnBrk="1" hangingPunct="1">
              <a:lnSpc>
                <a:spcPct val="150000"/>
              </a:lnSpc>
              <a:buFontTx/>
              <a:buChar char="-"/>
            </a:pPr>
            <a:r>
              <a:rPr lang="en-US" altLang="en-US" sz="1000" dirty="0"/>
              <a:t>“I’m uncomfortable walking into a church that is not my own”</a:t>
            </a:r>
          </a:p>
          <a:p>
            <a:pPr marL="1085850" lvl="2" indent="-171450" eaLnBrk="1" hangingPunct="1">
              <a:lnSpc>
                <a:spcPct val="150000"/>
              </a:lnSpc>
              <a:buFontTx/>
              <a:buChar char="-"/>
            </a:pPr>
            <a:r>
              <a:rPr lang="en-US" altLang="en-US" sz="1000" dirty="0"/>
              <a:t>“we’re not really a religious family, so we’ll just put our kids in something else”</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9</a:t>
            </a:fld>
            <a:endParaRPr lang="en-US"/>
          </a:p>
        </p:txBody>
      </p:sp>
    </p:spTree>
    <p:extLst>
      <p:ext uri="{BB962C8B-B14F-4D97-AF65-F5344CB8AC3E}">
        <p14:creationId xmlns:p14="http://schemas.microsoft.com/office/powerpoint/2010/main" val="2623784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8153400" y="0"/>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5" name="Freeform 7"/>
          <p:cNvSpPr>
            <a:spLocks/>
          </p:cNvSpPr>
          <p:nvPr userDrawn="1"/>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pic>
        <p:nvPicPr>
          <p:cNvPr id="6" name="Picture 12" descr="Prepared_standard_Rev.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3700" y="6057900"/>
            <a:ext cx="220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33299933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524000" cy="5211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211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2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130425"/>
            <a:ext cx="7162800" cy="1470025"/>
          </a:xfrm>
        </p:spPr>
        <p:txBody>
          <a:bodyPr/>
          <a:lstStyle/>
          <a:p>
            <a:r>
              <a:rPr lang="en-US" dirty="0"/>
              <a:t>Click to edit Master title style</a:t>
            </a:r>
          </a:p>
        </p:txBody>
      </p:sp>
      <p:sp>
        <p:nvSpPr>
          <p:cNvPr id="3" name="Subtitle 2"/>
          <p:cNvSpPr>
            <a:spLocks noGrp="1"/>
          </p:cNvSpPr>
          <p:nvPr>
            <p:ph type="subTitle" idx="1"/>
          </p:nvPr>
        </p:nvSpPr>
        <p:spPr>
          <a:xfrm>
            <a:off x="1676400" y="3886200"/>
            <a:ext cx="7162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F27EEE4-4412-40B6-A63C-3210AF9E9C46}" type="datetimeFigureOut">
              <a:rPr lang="en-US"/>
              <a:pPr>
                <a:defRPr/>
              </a:pPr>
              <a:t>5/15/2024</a:t>
            </a:fld>
            <a:endParaRPr lang="en-US" dirty="0"/>
          </a:p>
        </p:txBody>
      </p:sp>
    </p:spTree>
    <p:extLst>
      <p:ext uri="{BB962C8B-B14F-4D97-AF65-F5344CB8AC3E}">
        <p14:creationId xmlns:p14="http://schemas.microsoft.com/office/powerpoint/2010/main" val="175231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87DBFB-8BFC-4672-8B3B-A476639108E9}" type="datetimeFigureOut">
              <a:rPr lang="en-US"/>
              <a:pPr>
                <a:defRPr/>
              </a:pPr>
              <a:t>5/15/2024</a:t>
            </a:fld>
            <a:endParaRPr lang="en-US" dirty="0"/>
          </a:p>
        </p:txBody>
      </p:sp>
    </p:spTree>
    <p:extLst>
      <p:ext uri="{BB962C8B-B14F-4D97-AF65-F5344CB8AC3E}">
        <p14:creationId xmlns:p14="http://schemas.microsoft.com/office/powerpoint/2010/main" val="26094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399" y="4406900"/>
            <a:ext cx="7239001"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676399" y="2906713"/>
            <a:ext cx="7239001"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42E95F0E-2A2F-4914-B9ED-9FFA14085E7E}" type="datetimeFigureOut">
              <a:rPr lang="en-US"/>
              <a:pPr>
                <a:defRPr/>
              </a:pPr>
              <a:t>5/15/2024</a:t>
            </a:fld>
            <a:endParaRPr lang="en-US" dirty="0"/>
          </a:p>
        </p:txBody>
      </p:sp>
    </p:spTree>
    <p:extLst>
      <p:ext uri="{BB962C8B-B14F-4D97-AF65-F5344CB8AC3E}">
        <p14:creationId xmlns:p14="http://schemas.microsoft.com/office/powerpoint/2010/main" val="319349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AC9F5BE9-379C-4D26-AF57-0136070218E5}" type="datetimeFigureOut">
              <a:rPr lang="en-US"/>
              <a:pPr>
                <a:defRPr/>
              </a:pPr>
              <a:t>5/15/2024</a:t>
            </a:fld>
            <a:endParaRPr lang="en-US" dirty="0"/>
          </a:p>
        </p:txBody>
      </p:sp>
    </p:spTree>
    <p:extLst>
      <p:ext uri="{BB962C8B-B14F-4D97-AF65-F5344CB8AC3E}">
        <p14:creationId xmlns:p14="http://schemas.microsoft.com/office/powerpoint/2010/main" val="40552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764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6764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340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3340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A4BC6B0D-97DA-4087-89D9-D0BAC941BCF4}" type="datetimeFigureOut">
              <a:rPr lang="en-US"/>
              <a:pPr>
                <a:defRPr/>
              </a:pPr>
              <a:t>5/15/2024</a:t>
            </a:fld>
            <a:endParaRPr lang="en-US" dirty="0"/>
          </a:p>
        </p:txBody>
      </p:sp>
    </p:spTree>
    <p:extLst>
      <p:ext uri="{BB962C8B-B14F-4D97-AF65-F5344CB8AC3E}">
        <p14:creationId xmlns:p14="http://schemas.microsoft.com/office/powerpoint/2010/main" val="175569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F500188-2619-401C-A709-F492E5C7B25E}" type="datetimeFigureOut">
              <a:rPr lang="en-US"/>
              <a:pPr>
                <a:defRPr/>
              </a:pPr>
              <a:t>5/15/2024</a:t>
            </a:fld>
            <a:endParaRPr lang="en-US" dirty="0"/>
          </a:p>
        </p:txBody>
      </p:sp>
    </p:spTree>
    <p:extLst>
      <p:ext uri="{BB962C8B-B14F-4D97-AF65-F5344CB8AC3E}">
        <p14:creationId xmlns:p14="http://schemas.microsoft.com/office/powerpoint/2010/main" val="125929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AE76E5-FB77-49BB-8AA6-FB669D76BFC3}" type="datetimeFigureOut">
              <a:rPr lang="en-US"/>
              <a:pPr>
                <a:defRPr/>
              </a:pPr>
              <a:t>5/15/2024</a:t>
            </a:fld>
            <a:endParaRPr lang="en-US" dirty="0"/>
          </a:p>
        </p:txBody>
      </p:sp>
    </p:spTree>
    <p:extLst>
      <p:ext uri="{BB962C8B-B14F-4D97-AF65-F5344CB8AC3E}">
        <p14:creationId xmlns:p14="http://schemas.microsoft.com/office/powerpoint/2010/main" val="420391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050"/>
            <a:ext cx="289560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00600" y="273050"/>
            <a:ext cx="4114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6401" y="1435100"/>
            <a:ext cx="2895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53308-5784-4263-9985-FA5B41784F80}" type="datetimeFigureOut">
              <a:rPr lang="en-US"/>
              <a:pPr>
                <a:defRPr/>
              </a:pPr>
              <a:t>5/15/2024</a:t>
            </a:fld>
            <a:endParaRPr lang="en-US" dirty="0"/>
          </a:p>
        </p:txBody>
      </p:sp>
    </p:spTree>
    <p:extLst>
      <p:ext uri="{BB962C8B-B14F-4D97-AF65-F5344CB8AC3E}">
        <p14:creationId xmlns:p14="http://schemas.microsoft.com/office/powerpoint/2010/main" val="4244161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F140D2-731D-4163-9587-3A65072AFF9F}" type="datetimeFigureOut">
              <a:rPr lang="en-US"/>
              <a:pPr>
                <a:defRPr/>
              </a:pPr>
              <a:t>5/15/2024</a:t>
            </a:fld>
            <a:endParaRPr lang="en-US" dirty="0"/>
          </a:p>
        </p:txBody>
      </p:sp>
    </p:spTree>
    <p:extLst>
      <p:ext uri="{BB962C8B-B14F-4D97-AF65-F5344CB8AC3E}">
        <p14:creationId xmlns:p14="http://schemas.microsoft.com/office/powerpoint/2010/main" val="12810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46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1ACBDB-04E2-48F8-B8ED-830AD2D50007}" type="datetimeFigureOut">
              <a:rPr lang="en-US"/>
              <a:pPr>
                <a:defRPr/>
              </a:pPr>
              <a:t>5/15/2024</a:t>
            </a:fld>
            <a:endParaRPr lang="en-US" dirty="0"/>
          </a:p>
        </p:txBody>
      </p:sp>
    </p:spTree>
    <p:extLst>
      <p:ext uri="{BB962C8B-B14F-4D97-AF65-F5344CB8AC3E}">
        <p14:creationId xmlns:p14="http://schemas.microsoft.com/office/powerpoint/2010/main" val="83209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4638"/>
            <a:ext cx="4800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41D92B-EDA7-495B-A85E-56A60F011AF1}" type="datetimeFigureOut">
              <a:rPr lang="en-US"/>
              <a:pPr>
                <a:defRPr/>
              </a:pPr>
              <a:t>5/15/2024</a:t>
            </a:fld>
            <a:endParaRPr lang="en-US" dirty="0"/>
          </a:p>
        </p:txBody>
      </p:sp>
    </p:spTree>
    <p:extLst>
      <p:ext uri="{BB962C8B-B14F-4D97-AF65-F5344CB8AC3E}">
        <p14:creationId xmlns:p14="http://schemas.microsoft.com/office/powerpoint/2010/main" val="137560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38900107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14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Tree>
    <p:extLst>
      <p:ext uri="{BB962C8B-B14F-4D97-AF65-F5344CB8AC3E}">
        <p14:creationId xmlns:p14="http://schemas.microsoft.com/office/powerpoint/2010/main" val="2073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2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ln>
                  <a:noFill/>
                </a:ln>
                <a:solidFill>
                  <a:schemeClr val="bg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7338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99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492" y="1386101"/>
            <a:ext cx="3053868" cy="1253808"/>
          </a:xfrm>
        </p:spPr>
        <p:txBody>
          <a:bodyPr anchor="b"/>
          <a:lstStyle>
            <a:lvl1pPr algn="l">
              <a:buNone/>
              <a:defRPr sz="2200" b="1">
                <a:ln>
                  <a:noFill/>
                </a:ln>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388" y="700299"/>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846494" y="2679157"/>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Tree>
    <p:extLst>
      <p:ext uri="{BB962C8B-B14F-4D97-AF65-F5344CB8AC3E}">
        <p14:creationId xmlns:p14="http://schemas.microsoft.com/office/powerpoint/2010/main" val="42025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7467600" cy="396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38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auto">
          <a:xfrm>
            <a:off x="8153400" y="-9525"/>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1" name="Freeform 10"/>
          <p:cNvSpPr>
            <a:spLocks/>
          </p:cNvSpPr>
          <p:nvPr userDrawn="1"/>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600200"/>
            <a:ext cx="746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1" descr="Prepared_standard_Rev.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05600" y="6048375"/>
            <a:ext cx="220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93" r:id="rId1"/>
    <p:sldLayoutId id="2147483785" r:id="rId2"/>
    <p:sldLayoutId id="2147483794" r:id="rId3"/>
    <p:sldLayoutId id="2147483786" r:id="rId4"/>
    <p:sldLayoutId id="2147483787" r:id="rId5"/>
    <p:sldLayoutId id="2147483788" r:id="rId6"/>
    <p:sldLayoutId id="2147483789" r:id="rId7"/>
    <p:sldLayoutId id="2147483790" r:id="rId8"/>
    <p:sldLayoutId id="2147483791" r:id="rId9"/>
    <p:sldLayoutId id="2147483792" r:id="rId10"/>
  </p:sldLayoutIdLst>
  <p:txStyles>
    <p:titleStyle>
      <a:lvl1pPr algn="l" rtl="0" eaLnBrk="0" fontAlgn="base" hangingPunct="0">
        <a:spcBef>
          <a:spcPct val="0"/>
        </a:spcBef>
        <a:spcAft>
          <a:spcPct val="0"/>
        </a:spcAft>
        <a:defRPr sz="4600" kern="1200">
          <a:solidFill>
            <a:schemeClr val="bg1"/>
          </a:solidFill>
          <a:latin typeface="+mj-lt"/>
          <a:ea typeface="+mj-ea"/>
          <a:cs typeface="+mj-cs"/>
        </a:defRPr>
      </a:lvl1pPr>
      <a:lvl2pPr algn="l" rtl="0" eaLnBrk="0" fontAlgn="base" hangingPunct="0">
        <a:spcBef>
          <a:spcPct val="0"/>
        </a:spcBef>
        <a:spcAft>
          <a:spcPct val="0"/>
        </a:spcAft>
        <a:defRPr sz="4600">
          <a:solidFill>
            <a:schemeClr val="bg1"/>
          </a:solidFill>
          <a:latin typeface="Franklin Gothic Book" pitchFamily="34" charset="0"/>
        </a:defRPr>
      </a:lvl2pPr>
      <a:lvl3pPr algn="l" rtl="0" eaLnBrk="0" fontAlgn="base" hangingPunct="0">
        <a:spcBef>
          <a:spcPct val="0"/>
        </a:spcBef>
        <a:spcAft>
          <a:spcPct val="0"/>
        </a:spcAft>
        <a:defRPr sz="4600">
          <a:solidFill>
            <a:schemeClr val="bg1"/>
          </a:solidFill>
          <a:latin typeface="Franklin Gothic Book" pitchFamily="34" charset="0"/>
        </a:defRPr>
      </a:lvl3pPr>
      <a:lvl4pPr algn="l" rtl="0" eaLnBrk="0" fontAlgn="base" hangingPunct="0">
        <a:spcBef>
          <a:spcPct val="0"/>
        </a:spcBef>
        <a:spcAft>
          <a:spcPct val="0"/>
        </a:spcAft>
        <a:defRPr sz="4600">
          <a:solidFill>
            <a:schemeClr val="bg1"/>
          </a:solidFill>
          <a:latin typeface="Franklin Gothic Book" pitchFamily="34" charset="0"/>
        </a:defRPr>
      </a:lvl4pPr>
      <a:lvl5pPr algn="l" rtl="0" eaLnBrk="0" fontAlgn="base" hangingPunct="0">
        <a:spcBef>
          <a:spcPct val="0"/>
        </a:spcBef>
        <a:spcAft>
          <a:spcPct val="0"/>
        </a:spcAft>
        <a:defRPr sz="4600">
          <a:solidFill>
            <a:schemeClr val="bg1"/>
          </a:solidFill>
          <a:latin typeface="Franklin Gothic Book" pitchFamily="34" charset="0"/>
        </a:defRPr>
      </a:lvl5pPr>
      <a:lvl6pPr marL="457200" algn="l" rtl="0" fontAlgn="base">
        <a:spcBef>
          <a:spcPct val="0"/>
        </a:spcBef>
        <a:spcAft>
          <a:spcPct val="0"/>
        </a:spcAft>
        <a:defRPr sz="4600">
          <a:solidFill>
            <a:schemeClr val="bg1"/>
          </a:solidFill>
          <a:latin typeface="Franklin Gothic Book" pitchFamily="34" charset="0"/>
        </a:defRPr>
      </a:lvl6pPr>
      <a:lvl7pPr marL="914400" algn="l" rtl="0" fontAlgn="base">
        <a:spcBef>
          <a:spcPct val="0"/>
        </a:spcBef>
        <a:spcAft>
          <a:spcPct val="0"/>
        </a:spcAft>
        <a:defRPr sz="4600">
          <a:solidFill>
            <a:schemeClr val="bg1"/>
          </a:solidFill>
          <a:latin typeface="Franklin Gothic Book" pitchFamily="34" charset="0"/>
        </a:defRPr>
      </a:lvl7pPr>
      <a:lvl8pPr marL="1371600" algn="l" rtl="0" fontAlgn="base">
        <a:spcBef>
          <a:spcPct val="0"/>
        </a:spcBef>
        <a:spcAft>
          <a:spcPct val="0"/>
        </a:spcAft>
        <a:defRPr sz="4600">
          <a:solidFill>
            <a:schemeClr val="bg1"/>
          </a:solidFill>
          <a:latin typeface="Franklin Gothic Book" pitchFamily="34" charset="0"/>
        </a:defRPr>
      </a:lvl8pPr>
      <a:lvl9pPr marL="1828800" algn="l" rtl="0" fontAlgn="base">
        <a:spcBef>
          <a:spcPct val="0"/>
        </a:spcBef>
        <a:spcAft>
          <a:spcPct val="0"/>
        </a:spcAft>
        <a:defRPr sz="4600">
          <a:solidFill>
            <a:schemeClr val="bg1"/>
          </a:solidFill>
          <a:latin typeface="Franklin Gothic Book" pitchFamily="34" charset="0"/>
        </a:defRPr>
      </a:lvl9pPr>
    </p:titleStyle>
    <p:bodyStyle>
      <a:lvl1pPr marL="419100" indent="-382588" algn="l" rtl="0" eaLnBrk="0" fontAlgn="base" hangingPunct="0">
        <a:spcBef>
          <a:spcPct val="20000"/>
        </a:spcBef>
        <a:spcAft>
          <a:spcPct val="0"/>
        </a:spcAft>
        <a:buClr>
          <a:schemeClr val="tx1"/>
        </a:buClr>
        <a:buSzPct val="80000"/>
        <a:buFont typeface="Wingdings 2" panose="05020102010507070707" pitchFamily="18" charset="2"/>
        <a:buChar char=""/>
        <a:defRPr sz="3000" kern="1200">
          <a:solidFill>
            <a:schemeClr val="bg1"/>
          </a:solidFill>
          <a:latin typeface="+mn-lt"/>
          <a:ea typeface="+mn-ea"/>
          <a:cs typeface="+mn-cs"/>
        </a:defRPr>
      </a:lvl1pPr>
      <a:lvl2pPr marL="722313" indent="-27305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bg1"/>
          </a:solidFill>
          <a:latin typeface="+mn-lt"/>
          <a:ea typeface="+mn-ea"/>
          <a:cs typeface="+mn-cs"/>
        </a:defRPr>
      </a:lvl2pPr>
      <a:lvl3pPr marL="1004888" indent="-255588"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bg1"/>
          </a:solidFill>
          <a:latin typeface="+mn-lt"/>
          <a:ea typeface="+mn-ea"/>
          <a:cs typeface="+mn-cs"/>
        </a:defRPr>
      </a:lvl3pPr>
      <a:lvl4pPr marL="1279525" indent="-236538" algn="l" rtl="0" eaLnBrk="0" fontAlgn="base" hangingPunct="0">
        <a:spcBef>
          <a:spcPct val="20000"/>
        </a:spcBef>
        <a:spcAft>
          <a:spcPct val="0"/>
        </a:spcAft>
        <a:buClr>
          <a:schemeClr val="tx1"/>
        </a:buClr>
        <a:buSzPct val="90000"/>
        <a:buFont typeface="Wingdings 2" panose="05020102010507070707" pitchFamily="18" charset="2"/>
        <a:buChar char=""/>
        <a:defRPr sz="2000" kern="1200">
          <a:solidFill>
            <a:schemeClr val="bg1"/>
          </a:solidFill>
          <a:latin typeface="+mn-lt"/>
          <a:ea typeface="+mn-ea"/>
          <a:cs typeface="+mn-cs"/>
        </a:defRPr>
      </a:lvl4pPr>
      <a:lvl5pPr marL="1489075" indent="-182563"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764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676400" y="6280150"/>
            <a:ext cx="1295400" cy="365125"/>
          </a:xfrm>
          <a:prstGeom prst="rect">
            <a:avLst/>
          </a:prstGeom>
        </p:spPr>
        <p:txBody>
          <a:bodyPr vert="horz" lIns="91440" tIns="45720" rIns="91440" bIns="45720" rtlCol="0" anchor="ctr"/>
          <a:lstStyle>
            <a:lvl1pPr algn="l" fontAlgn="auto">
              <a:spcBef>
                <a:spcPts val="0"/>
              </a:spcBef>
              <a:spcAft>
                <a:spcPts val="0"/>
              </a:spcAft>
              <a:defRPr sz="800" smtClean="0">
                <a:solidFill>
                  <a:srgbClr val="FFFFFF"/>
                </a:solidFill>
                <a:latin typeface="Helvetica"/>
                <a:cs typeface="Helvetica"/>
              </a:defRPr>
            </a:lvl1pPr>
          </a:lstStyle>
          <a:p>
            <a:pPr>
              <a:defRPr/>
            </a:pPr>
            <a:fld id="{7B18778A-8310-4A71-BACB-999588AC2DC6}" type="datetimeFigureOut">
              <a:rPr lang="en-US"/>
              <a:pPr>
                <a:defRPr/>
              </a:pPr>
              <a:t>5/15/2024</a:t>
            </a:fld>
            <a:endParaRPr lang="en-US" dirty="0"/>
          </a:p>
        </p:txBody>
      </p:sp>
      <p:sp>
        <p:nvSpPr>
          <p:cNvPr id="7" name="TextBox 6"/>
          <p:cNvSpPr txBox="1"/>
          <p:nvPr userDrawn="1"/>
        </p:nvSpPr>
        <p:spPr>
          <a:xfrm>
            <a:off x="8305800" y="6330950"/>
            <a:ext cx="609600" cy="261938"/>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fld id="{A82D2073-7116-472D-9585-D07651AC78BE}" type="slidenum">
              <a:rPr lang="en-US" altLang="en-US" sz="1100" b="1">
                <a:solidFill>
                  <a:srgbClr val="FFFFFF"/>
                </a:solidFill>
                <a:latin typeface="Helvetica" panose="020B0604020202020204" pitchFamily="34" charset="0"/>
                <a:cs typeface="Helvetica" panose="020B0604020202020204" pitchFamily="34" charset="0"/>
              </a:rPr>
              <a:pPr algn="r"/>
              <a:t>‹#›</a:t>
            </a:fld>
            <a:endParaRPr lang="en-US" altLang="en-US" sz="1100" b="1">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48666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457200" rtl="0" fontAlgn="base">
        <a:spcBef>
          <a:spcPct val="0"/>
        </a:spcBef>
        <a:spcAft>
          <a:spcPct val="0"/>
        </a:spcAft>
        <a:defRPr sz="4000" b="1" kern="1200">
          <a:solidFill>
            <a:srgbClr val="FFFFFF"/>
          </a:solidFill>
          <a:latin typeface="Helvetica"/>
          <a:ea typeface="+mj-ea"/>
          <a:cs typeface="Helvetica"/>
        </a:defRPr>
      </a:lvl1pPr>
      <a:lvl2pPr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2pPr>
      <a:lvl3pPr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3pPr>
      <a:lvl4pPr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4pPr>
      <a:lvl5pPr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5pPr>
      <a:lvl6pPr marL="457200"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6pPr>
      <a:lvl7pPr marL="914400"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7pPr>
      <a:lvl8pPr marL="1371600"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8pPr>
      <a:lvl9pPr marL="1828800" algn="l" defTabSz="457200" rtl="0" fontAlgn="base">
        <a:spcBef>
          <a:spcPct val="0"/>
        </a:spcBef>
        <a:spcAft>
          <a:spcPct val="0"/>
        </a:spcAft>
        <a:defRPr sz="4000" b="1">
          <a:solidFill>
            <a:srgbClr val="FFFFFF"/>
          </a:solidFill>
          <a:latin typeface="Helvetica" panose="020B0604020202020204" pitchFamily="34" charset="0"/>
          <a:cs typeface="Helvetica" panose="020B0604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800" kern="1200">
          <a:solidFill>
            <a:schemeClr val="bg1"/>
          </a:solidFill>
          <a:latin typeface="Helvetica"/>
          <a:ea typeface="+mn-ea"/>
          <a:cs typeface="Helvetica"/>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bg1"/>
          </a:solidFill>
          <a:latin typeface="Helvetica"/>
          <a:ea typeface="+mn-ea"/>
          <a:cs typeface="Helvetica"/>
        </a:defRPr>
      </a:lvl2pPr>
      <a:lvl3pPr marL="1143000" indent="-228600" algn="l" defTabSz="457200" rtl="0" fontAlgn="base">
        <a:spcBef>
          <a:spcPct val="20000"/>
        </a:spcBef>
        <a:spcAft>
          <a:spcPct val="0"/>
        </a:spcAft>
        <a:buFont typeface="Arial" panose="020B0604020202020204" pitchFamily="34" charset="0"/>
        <a:buChar char="•"/>
        <a:defRPr sz="2000" kern="1200">
          <a:solidFill>
            <a:schemeClr val="bg1"/>
          </a:solidFill>
          <a:latin typeface="Helvetica"/>
          <a:ea typeface="+mn-ea"/>
          <a:cs typeface="Helvetica"/>
        </a:defRPr>
      </a:lvl3pPr>
      <a:lvl4pPr marL="1600200" indent="-228600" algn="l" defTabSz="457200" rtl="0" fontAlgn="base">
        <a:spcBef>
          <a:spcPct val="20000"/>
        </a:spcBef>
        <a:spcAft>
          <a:spcPct val="0"/>
        </a:spcAft>
        <a:buFont typeface="Arial" panose="020B0604020202020204" pitchFamily="34" charset="0"/>
        <a:buChar char="–"/>
        <a:defRPr kern="1200">
          <a:solidFill>
            <a:schemeClr val="bg1"/>
          </a:solidFill>
          <a:latin typeface="Helvetica"/>
          <a:ea typeface="+mn-ea"/>
          <a:cs typeface="Helvetica"/>
        </a:defRPr>
      </a:lvl4pPr>
      <a:lvl5pPr marL="2057400" indent="-228600" algn="l" defTabSz="457200" rtl="0" fontAlgn="base">
        <a:spcBef>
          <a:spcPct val="20000"/>
        </a:spcBef>
        <a:spcAft>
          <a:spcPct val="0"/>
        </a:spcAft>
        <a:buFont typeface="Arial" panose="020B0604020202020204" pitchFamily="34" charset="0"/>
        <a:buChar char="»"/>
        <a:defRPr sz="16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752600"/>
            <a:ext cx="8508206" cy="4800600"/>
          </a:xfrm>
        </p:spPr>
        <p:txBody>
          <a:bodyPr>
            <a:normAutofit/>
          </a:bodyPr>
          <a:lstStyle/>
          <a:p>
            <a:pPr algn="ctr" eaLnBrk="1" fontAlgn="auto" hangingPunct="1">
              <a:spcAft>
                <a:spcPts val="0"/>
              </a:spcAft>
              <a:defRPr/>
            </a:pPr>
            <a:r>
              <a:rPr lang="en-US" sz="5400" dirty="0"/>
              <a:t>Membership Bootcamp</a:t>
            </a:r>
            <a:br>
              <a:rPr lang="en-US" sz="5400" dirty="0"/>
            </a:br>
            <a:r>
              <a:rPr lang="en-US" sz="3600" dirty="0"/>
              <a:t>Training for Unit leaders</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A62942-07E7-68D8-8FFE-A43047F4CF4E}"/>
              </a:ext>
            </a:extLst>
          </p:cNvPr>
          <p:cNvPicPr>
            <a:picLocks noChangeAspect="1"/>
          </p:cNvPicPr>
          <p:nvPr/>
        </p:nvPicPr>
        <p:blipFill>
          <a:blip r:embed="rId3"/>
          <a:stretch>
            <a:fillRect/>
          </a:stretch>
        </p:blipFill>
        <p:spPr>
          <a:xfrm>
            <a:off x="1147121" y="0"/>
            <a:ext cx="6849757" cy="6858000"/>
          </a:xfrm>
          <a:prstGeom prst="rect">
            <a:avLst/>
          </a:prstGeom>
        </p:spPr>
      </p:pic>
    </p:spTree>
    <p:extLst>
      <p:ext uri="{BB962C8B-B14F-4D97-AF65-F5344CB8AC3E}">
        <p14:creationId xmlns:p14="http://schemas.microsoft.com/office/powerpoint/2010/main" val="54408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4: </a:t>
            </a:r>
            <a:r>
              <a:rPr lang="en-US" altLang="en-US" b="1" dirty="0"/>
              <a:t>Turn in Paperwork </a:t>
            </a:r>
            <a:endParaRPr lang="en-US" altLang="en-US"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500" dirty="0"/>
              <a:t>Use &amp; Fill out the Reporting Form</a:t>
            </a:r>
          </a:p>
          <a:p>
            <a:pPr marL="1046163" lvl="1" indent="-742950" eaLnBrk="1" hangingPunct="1">
              <a:lnSpc>
                <a:spcPct val="150000"/>
              </a:lnSpc>
              <a:buClrTx/>
            </a:pPr>
            <a:r>
              <a:rPr lang="en-US" altLang="en-US" sz="2100" dirty="0"/>
              <a:t>Include youth that joined online (we prefer online)</a:t>
            </a:r>
          </a:p>
          <a:p>
            <a:pPr marL="742950" indent="-742950" eaLnBrk="1" hangingPunct="1">
              <a:lnSpc>
                <a:spcPct val="150000"/>
              </a:lnSpc>
              <a:buClrTx/>
            </a:pPr>
            <a:r>
              <a:rPr lang="en-US" altLang="en-US" sz="2500" dirty="0"/>
              <a:t>Turn in paperwork and fees </a:t>
            </a:r>
          </a:p>
          <a:p>
            <a:pPr marL="742950" indent="-742950" eaLnBrk="1" hangingPunct="1">
              <a:lnSpc>
                <a:spcPct val="150000"/>
              </a:lnSpc>
              <a:buClrTx/>
            </a:pPr>
            <a:r>
              <a:rPr lang="en-US" altLang="en-US" sz="2500" dirty="0"/>
              <a:t>Pick-up your Free Cub Scout Handbooks!</a:t>
            </a:r>
          </a:p>
          <a:p>
            <a:pPr marL="742950" indent="-742950" eaLnBrk="1" hangingPunct="1">
              <a:lnSpc>
                <a:spcPct val="150000"/>
              </a:lnSpc>
              <a:buClrTx/>
            </a:pPr>
            <a:r>
              <a:rPr lang="en-US" altLang="en-US" sz="2500" dirty="0"/>
              <a:t>Do this Prior to Parent Orientation Meeting</a:t>
            </a:r>
          </a:p>
        </p:txBody>
      </p:sp>
    </p:spTree>
    <p:extLst>
      <p:ext uri="{BB962C8B-B14F-4D97-AF65-F5344CB8AC3E}">
        <p14:creationId xmlns:p14="http://schemas.microsoft.com/office/powerpoint/2010/main" val="87246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1: </a:t>
            </a:r>
            <a:r>
              <a:rPr lang="en-US" altLang="en-US" b="1" dirty="0"/>
              <a:t>Organize Volunteer Team </a:t>
            </a:r>
            <a:endParaRPr lang="en-US" altLang="en-US"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500" dirty="0"/>
              <a:t>Unit New Member Coordinator</a:t>
            </a:r>
          </a:p>
          <a:p>
            <a:pPr marL="742950" indent="-742950" eaLnBrk="1" hangingPunct="1">
              <a:lnSpc>
                <a:spcPct val="150000"/>
              </a:lnSpc>
              <a:buClrTx/>
            </a:pPr>
            <a:r>
              <a:rPr lang="en-US" altLang="en-US" sz="2500" dirty="0"/>
              <a:t>Sign-up Night Promoters</a:t>
            </a:r>
          </a:p>
          <a:p>
            <a:pPr marL="742950" indent="-742950" eaLnBrk="1" hangingPunct="1">
              <a:lnSpc>
                <a:spcPct val="150000"/>
              </a:lnSpc>
              <a:buClrTx/>
            </a:pPr>
            <a:r>
              <a:rPr lang="en-US" altLang="en-US" sz="2500" dirty="0"/>
              <a:t>Sign-up Night Volunteers</a:t>
            </a:r>
          </a:p>
          <a:p>
            <a:pPr marL="742950" indent="-742950" eaLnBrk="1" hangingPunct="1">
              <a:lnSpc>
                <a:spcPct val="150000"/>
              </a:lnSpc>
              <a:buClrTx/>
            </a:pPr>
            <a:r>
              <a:rPr lang="en-US" altLang="en-US" sz="2500" dirty="0"/>
              <a:t>Parent Orientation Meeting Den Organizers</a:t>
            </a:r>
          </a:p>
          <a:p>
            <a:pPr marL="742950" indent="-742950" eaLnBrk="1" hangingPunct="1">
              <a:lnSpc>
                <a:spcPct val="150000"/>
              </a:lnSpc>
              <a:buClrTx/>
            </a:pPr>
            <a:r>
              <a:rPr lang="en-US" altLang="en-US" sz="2500" dirty="0"/>
              <a:t>Parent Orientation Meeting Activity Leaders</a:t>
            </a:r>
          </a:p>
        </p:txBody>
      </p:sp>
    </p:spTree>
    <p:extLst>
      <p:ext uri="{BB962C8B-B14F-4D97-AF65-F5344CB8AC3E}">
        <p14:creationId xmlns:p14="http://schemas.microsoft.com/office/powerpoint/2010/main" val="36434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2: </a:t>
            </a:r>
            <a:r>
              <a:rPr lang="en-US" altLang="en-US" b="1" dirty="0"/>
              <a:t>Promotion &amp; Scout Talks </a:t>
            </a:r>
            <a:endParaRPr lang="en-US" altLang="en-US"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500" dirty="0"/>
              <a:t>Posters ( 2 per School)</a:t>
            </a:r>
          </a:p>
          <a:p>
            <a:pPr marL="742950" indent="-742950" eaLnBrk="1" hangingPunct="1">
              <a:lnSpc>
                <a:spcPct val="150000"/>
              </a:lnSpc>
              <a:buClrTx/>
            </a:pPr>
            <a:r>
              <a:rPr lang="en-US" altLang="en-US" sz="2500" dirty="0"/>
              <a:t>Flyers ( 2 rounds)</a:t>
            </a:r>
          </a:p>
          <a:p>
            <a:pPr marL="742950" indent="-742950" eaLnBrk="1" hangingPunct="1">
              <a:lnSpc>
                <a:spcPct val="150000"/>
              </a:lnSpc>
              <a:buClrTx/>
            </a:pPr>
            <a:r>
              <a:rPr lang="en-US" altLang="en-US" sz="2500" dirty="0"/>
              <a:t>Stickers (With Scout Talks)</a:t>
            </a:r>
          </a:p>
          <a:p>
            <a:pPr marL="742950" indent="-742950" eaLnBrk="1" hangingPunct="1">
              <a:lnSpc>
                <a:spcPct val="150000"/>
              </a:lnSpc>
              <a:buClrTx/>
            </a:pPr>
            <a:r>
              <a:rPr lang="en-US" altLang="en-US" sz="2500" dirty="0"/>
              <a:t>Yard Signs ( 2 per School)</a:t>
            </a:r>
          </a:p>
        </p:txBody>
      </p:sp>
    </p:spTree>
    <p:extLst>
      <p:ext uri="{BB962C8B-B14F-4D97-AF65-F5344CB8AC3E}">
        <p14:creationId xmlns:p14="http://schemas.microsoft.com/office/powerpoint/2010/main" val="11725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2: </a:t>
            </a:r>
            <a:r>
              <a:rPr lang="en-US" altLang="en-US" b="1" dirty="0"/>
              <a:t>Promotion &amp; Scout Talks </a:t>
            </a:r>
            <a:endParaRPr lang="en-US" altLang="en-US"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500" dirty="0"/>
              <a:t>Open Houses / Back to School Nights</a:t>
            </a:r>
          </a:p>
          <a:p>
            <a:pPr marL="742950" indent="-742950" eaLnBrk="1" hangingPunct="1">
              <a:lnSpc>
                <a:spcPct val="150000"/>
              </a:lnSpc>
              <a:buClrTx/>
            </a:pPr>
            <a:r>
              <a:rPr lang="en-US" altLang="en-US" sz="2500" dirty="0"/>
              <a:t>School Announcements</a:t>
            </a:r>
          </a:p>
          <a:p>
            <a:pPr marL="742950" indent="-742950" eaLnBrk="1" hangingPunct="1">
              <a:lnSpc>
                <a:spcPct val="150000"/>
              </a:lnSpc>
              <a:buClrTx/>
            </a:pPr>
            <a:r>
              <a:rPr lang="en-US" altLang="en-US" sz="2500" dirty="0"/>
              <a:t>Kindergarten Roundups</a:t>
            </a:r>
          </a:p>
          <a:p>
            <a:pPr marL="742950" indent="-742950" eaLnBrk="1" hangingPunct="1">
              <a:lnSpc>
                <a:spcPct val="150000"/>
              </a:lnSpc>
              <a:buClrTx/>
            </a:pPr>
            <a:r>
              <a:rPr lang="en-US" altLang="en-US" sz="2500" dirty="0"/>
              <a:t>Sidewalk Chalk</a:t>
            </a:r>
          </a:p>
          <a:p>
            <a:pPr marL="742950" indent="-742950" eaLnBrk="1" hangingPunct="1">
              <a:lnSpc>
                <a:spcPct val="150000"/>
              </a:lnSpc>
              <a:buClrTx/>
            </a:pPr>
            <a:r>
              <a:rPr lang="en-US" altLang="en-US" sz="2500" dirty="0"/>
              <a:t>Peer to Peer Cards</a:t>
            </a:r>
          </a:p>
          <a:p>
            <a:pPr marL="742950" indent="-742950" eaLnBrk="1" hangingPunct="1">
              <a:lnSpc>
                <a:spcPct val="150000"/>
              </a:lnSpc>
              <a:buClrTx/>
            </a:pPr>
            <a:r>
              <a:rPr lang="en-US" altLang="en-US" sz="2500" dirty="0"/>
              <a:t>Call Parents from PTA / PTO List</a:t>
            </a:r>
          </a:p>
          <a:p>
            <a:pPr marL="742950" indent="-742950" eaLnBrk="1" hangingPunct="1">
              <a:lnSpc>
                <a:spcPct val="150000"/>
              </a:lnSpc>
              <a:buClrTx/>
            </a:pPr>
            <a:r>
              <a:rPr lang="en-US" altLang="en-US" sz="2500" dirty="0"/>
              <a:t>Uniform or t-shirt day</a:t>
            </a:r>
          </a:p>
        </p:txBody>
      </p:sp>
    </p:spTree>
    <p:extLst>
      <p:ext uri="{BB962C8B-B14F-4D97-AF65-F5344CB8AC3E}">
        <p14:creationId xmlns:p14="http://schemas.microsoft.com/office/powerpoint/2010/main" val="162428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2400" dirty="0"/>
              <a:t>STEP 2: </a:t>
            </a:r>
            <a:r>
              <a:rPr lang="en-US" altLang="en-US" b="1" dirty="0"/>
              <a:t>Scout Talks </a:t>
            </a:r>
          </a:p>
        </p:txBody>
      </p:sp>
      <p:sp>
        <p:nvSpPr>
          <p:cNvPr id="16387" name="Content Placeholder 2"/>
          <p:cNvSpPr>
            <a:spLocks noGrp="1"/>
          </p:cNvSpPr>
          <p:nvPr>
            <p:ph sz="half" idx="1"/>
          </p:nvPr>
        </p:nvSpPr>
        <p:spPr>
          <a:xfrm>
            <a:off x="228600" y="1600200"/>
            <a:ext cx="8305800" cy="4114800"/>
          </a:xfrm>
        </p:spPr>
        <p:txBody>
          <a:bodyPr/>
          <a:lstStyle/>
          <a:p>
            <a:pPr eaLnBrk="1" hangingPunct="1">
              <a:lnSpc>
                <a:spcPct val="150000"/>
              </a:lnSpc>
              <a:spcBef>
                <a:spcPts val="600"/>
              </a:spcBef>
            </a:pPr>
            <a:r>
              <a:rPr lang="en-US" altLang="en-US" sz="2800" dirty="0"/>
              <a:t>Most effective Scout promotion</a:t>
            </a:r>
            <a:endParaRPr lang="en-US" altLang="en-US" sz="2400" dirty="0"/>
          </a:p>
          <a:p>
            <a:pPr marL="571500" lvl="2" eaLnBrk="1" hangingPunct="1">
              <a:lnSpc>
                <a:spcPct val="150000"/>
              </a:lnSpc>
              <a:spcBef>
                <a:spcPts val="600"/>
              </a:spcBef>
            </a:pPr>
            <a:r>
              <a:rPr lang="en-US" altLang="en-US" sz="2400" dirty="0"/>
              <a:t>Room to room &amp; Assembly = best results</a:t>
            </a:r>
          </a:p>
          <a:p>
            <a:pPr marL="571500" lvl="2" eaLnBrk="1" hangingPunct="1">
              <a:lnSpc>
                <a:spcPct val="150000"/>
              </a:lnSpc>
              <a:spcBef>
                <a:spcPts val="600"/>
              </a:spcBef>
            </a:pPr>
            <a:r>
              <a:rPr lang="en-US" altLang="en-US" sz="2400" dirty="0"/>
              <a:t>Lunch room = good results</a:t>
            </a:r>
          </a:p>
          <a:p>
            <a:pPr marL="571500" lvl="2" eaLnBrk="1" hangingPunct="1">
              <a:lnSpc>
                <a:spcPct val="150000"/>
              </a:lnSpc>
              <a:spcBef>
                <a:spcPts val="600"/>
              </a:spcBef>
            </a:pPr>
            <a:r>
              <a:rPr lang="en-US" altLang="en-US" sz="2400" dirty="0"/>
              <a:t>During Recess / Bus Stop = Ok results</a:t>
            </a:r>
          </a:p>
          <a:p>
            <a:pPr marL="571500" lvl="2" eaLnBrk="1" hangingPunct="1">
              <a:lnSpc>
                <a:spcPct val="150000"/>
              </a:lnSpc>
              <a:spcBef>
                <a:spcPts val="600"/>
              </a:spcBef>
            </a:pPr>
            <a:r>
              <a:rPr lang="en-US" altLang="en-US" sz="2400" dirty="0"/>
              <a:t>USE ANY WAY POSSIBLE TO TALK TO THE YOUTH!</a:t>
            </a:r>
            <a:endParaRPr lang="en-US" altLang="en-US" dirty="0"/>
          </a:p>
          <a:p>
            <a:pPr marL="36512" indent="0" eaLnBrk="1" hangingPunct="1">
              <a:lnSpc>
                <a:spcPct val="150000"/>
              </a:lnSpc>
              <a:spcBef>
                <a:spcPts val="600"/>
              </a:spcBef>
              <a:buNone/>
            </a:pPr>
            <a:endParaRPr lang="en-US" altLang="en-US" sz="1100" dirty="0"/>
          </a:p>
          <a:p>
            <a:pPr eaLnBrk="1" hangingPunct="1">
              <a:lnSpc>
                <a:spcPct val="150000"/>
              </a:lnSpc>
              <a:spcBef>
                <a:spcPts val="600"/>
              </a:spcBef>
            </a:pPr>
            <a:r>
              <a:rPr lang="en-US" altLang="en-US" sz="2800" dirty="0"/>
              <a:t>Rule #1 – Exude Excitement!!!</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en-US" b="1" dirty="0"/>
              <a:t>HOW TO DO A SCOUT TALK</a:t>
            </a:r>
          </a:p>
        </p:txBody>
      </p:sp>
      <p:sp>
        <p:nvSpPr>
          <p:cNvPr id="17411" name="Content Placeholder 2"/>
          <p:cNvSpPr>
            <a:spLocks noGrp="1"/>
          </p:cNvSpPr>
          <p:nvPr>
            <p:ph sz="half" idx="1"/>
          </p:nvPr>
        </p:nvSpPr>
        <p:spPr>
          <a:xfrm>
            <a:off x="228600" y="1371600"/>
            <a:ext cx="8305800" cy="4876800"/>
          </a:xfrm>
        </p:spPr>
        <p:txBody>
          <a:bodyPr/>
          <a:lstStyle/>
          <a:p>
            <a:pPr eaLnBrk="1" hangingPunct="1">
              <a:buClrTx/>
              <a:buFont typeface="Wingdings 2" panose="05020102010507070707" pitchFamily="18" charset="2"/>
              <a:buNone/>
            </a:pPr>
            <a:r>
              <a:rPr lang="en-US" altLang="en-US" sz="1600" dirty="0"/>
              <a:t>Hey everyone, I’m __________ with Pack ___ and I’m hear to invite all of you to become a Cub Scout! We’re going to play a little game to help teach you what activities Cub Scouts do! This game requires no talking.</a:t>
            </a:r>
          </a:p>
          <a:p>
            <a:pPr eaLnBrk="1" hangingPunct="1">
              <a:buClrTx/>
              <a:buFont typeface="Wingdings 2" panose="05020102010507070707" pitchFamily="18" charset="2"/>
              <a:buNone/>
            </a:pPr>
            <a:endParaRPr lang="en-US" altLang="en-US" sz="1600" dirty="0"/>
          </a:p>
          <a:p>
            <a:pPr eaLnBrk="1" hangingPunct="1">
              <a:buClrTx/>
              <a:buFont typeface="Wingdings 2" panose="05020102010507070707" pitchFamily="18" charset="2"/>
              <a:buNone/>
            </a:pPr>
            <a:r>
              <a:rPr lang="en-US" altLang="en-US" sz="1600" dirty="0"/>
              <a:t>Everyone ready? Raise your hand if you like to _______. Ok Put your hands down. Raise your hand if you like to….. (Go swimming, go camping, shoot bb-guns, shoot bows and arrows, rock climb, go fishing, etc.) Do 4-5 of them</a:t>
            </a:r>
          </a:p>
          <a:p>
            <a:pPr eaLnBrk="1" hangingPunct="1">
              <a:buClrTx/>
              <a:buFont typeface="Wingdings 2" panose="05020102010507070707" pitchFamily="18" charset="2"/>
              <a:buNone/>
            </a:pPr>
            <a:endParaRPr lang="en-US" altLang="en-US" sz="1600" dirty="0"/>
          </a:p>
          <a:p>
            <a:pPr eaLnBrk="1" hangingPunct="1">
              <a:buClrTx/>
              <a:buFont typeface="Wingdings 2" panose="05020102010507070707" pitchFamily="18" charset="2"/>
              <a:buNone/>
            </a:pPr>
            <a:r>
              <a:rPr lang="en-US" altLang="en-US" sz="1600" dirty="0"/>
              <a:t>Those are all thing that we do in Cub Scouts! Everyone can join Cub Scouts! Boys &amp; Girls! We want each of you to become a Cub Scouts! </a:t>
            </a:r>
          </a:p>
          <a:p>
            <a:pPr eaLnBrk="1" hangingPunct="1">
              <a:buClrTx/>
              <a:buFont typeface="Wingdings 2" panose="05020102010507070707" pitchFamily="18" charset="2"/>
              <a:buNone/>
            </a:pPr>
            <a:endParaRPr lang="en-US" altLang="en-US" sz="1600" dirty="0"/>
          </a:p>
          <a:p>
            <a:pPr eaLnBrk="1" hangingPunct="1">
              <a:buClrTx/>
              <a:buFont typeface="Wingdings 2" panose="05020102010507070707" pitchFamily="18" charset="2"/>
              <a:buNone/>
            </a:pPr>
            <a:r>
              <a:rPr lang="en-US" altLang="en-US" sz="1600" dirty="0"/>
              <a:t>So, tonight at 7:00pm, right here in your school cafeteria you can sign up to be a Cub Scout! And I’m going to give each of you a sticker that has all the information on it. Once again it’s tonight at 7:00pm, right here in your school cafeteria. So when you get home, show your parents this sticker and say I want to be a Cub Scouts!</a:t>
            </a:r>
          </a:p>
          <a:p>
            <a:pPr eaLnBrk="1" hangingPunct="1">
              <a:buClrTx/>
              <a:buFont typeface="Wingdings 2" panose="05020102010507070707" pitchFamily="18" charset="2"/>
              <a:buNone/>
            </a:pPr>
            <a:endParaRPr lang="en-US" altLang="en-US" sz="1600" dirty="0"/>
          </a:p>
          <a:p>
            <a:pPr eaLnBrk="1" hangingPunct="1">
              <a:buClrTx/>
              <a:buFont typeface="Wingdings 2" panose="05020102010507070707" pitchFamily="18" charset="2"/>
              <a:buNone/>
            </a:pPr>
            <a:r>
              <a:rPr lang="en-US" altLang="en-US" sz="1600" dirty="0"/>
              <a:t>Thanks everyone, see you tonight!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772400" cy="1143000"/>
          </a:xfrm>
        </p:spPr>
        <p:txBody>
          <a:bodyPr/>
          <a:lstStyle/>
          <a:p>
            <a:pPr eaLnBrk="1" hangingPunct="1"/>
            <a:r>
              <a:rPr lang="en-US" altLang="en-US" sz="2400" dirty="0"/>
              <a:t>STEP 5: </a:t>
            </a:r>
            <a:r>
              <a:rPr lang="en-US" altLang="en-US" sz="4400" b="1" dirty="0"/>
              <a:t>Hold Parent Orientation Mtg</a:t>
            </a:r>
            <a:endParaRPr lang="en-US" altLang="en-US" sz="4400"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buFont typeface="+mj-lt"/>
              <a:buAutoNum type="arabicPeriod"/>
            </a:pPr>
            <a:r>
              <a:rPr lang="en-US" altLang="en-US" sz="2500" dirty="0"/>
              <a:t>Re-invite all families via E-mail &amp; Phone call</a:t>
            </a:r>
          </a:p>
          <a:p>
            <a:pPr marL="742950" indent="-742950" eaLnBrk="1" hangingPunct="1">
              <a:lnSpc>
                <a:spcPct val="150000"/>
              </a:lnSpc>
              <a:buClrTx/>
              <a:buFont typeface="+mj-lt"/>
              <a:buAutoNum type="arabicPeriod"/>
            </a:pPr>
            <a:r>
              <a:rPr lang="en-US" altLang="en-US" sz="2500" dirty="0"/>
              <a:t>Set-up the Room: 1 Den per table with Table-Tents</a:t>
            </a:r>
          </a:p>
          <a:p>
            <a:pPr marL="742950" indent="-742950" eaLnBrk="1" hangingPunct="1">
              <a:lnSpc>
                <a:spcPct val="150000"/>
              </a:lnSpc>
              <a:buClrTx/>
              <a:buFont typeface="+mj-lt"/>
              <a:buAutoNum type="arabicPeriod"/>
            </a:pPr>
            <a:r>
              <a:rPr lang="en-US" altLang="en-US" sz="2500" dirty="0"/>
              <a:t>Update the Parent Presentation PowerPoint prior to meeting. </a:t>
            </a:r>
          </a:p>
          <a:p>
            <a:pPr marL="1046163" lvl="1" indent="-742950" eaLnBrk="1" hangingPunct="1">
              <a:lnSpc>
                <a:spcPct val="150000"/>
              </a:lnSpc>
              <a:buClrTx/>
              <a:buFont typeface="+mj-lt"/>
              <a:buAutoNum type="arabicPeriod"/>
            </a:pPr>
            <a:r>
              <a:rPr lang="en-US" altLang="en-US" sz="2100" dirty="0"/>
              <a:t>Add Pictures of your Pack / Tell them what your Pack does!</a:t>
            </a:r>
          </a:p>
          <a:p>
            <a:pPr marL="1046163" lvl="1" indent="-742950" eaLnBrk="1" hangingPunct="1">
              <a:lnSpc>
                <a:spcPct val="150000"/>
              </a:lnSpc>
              <a:buClrTx/>
              <a:buFont typeface="+mj-lt"/>
              <a:buAutoNum type="arabicPeriod"/>
            </a:pPr>
            <a:r>
              <a:rPr lang="en-US" altLang="en-US" sz="2100" dirty="0"/>
              <a:t>Found at </a:t>
            </a:r>
            <a:r>
              <a:rPr lang="en-US" altLang="en-US" sz="2100" u="sng" dirty="0"/>
              <a:t>www.awbsa.org/membership-growth </a:t>
            </a:r>
          </a:p>
          <a:p>
            <a:pPr marL="1046163" lvl="1" indent="-742950" eaLnBrk="1" hangingPunct="1">
              <a:lnSpc>
                <a:spcPct val="150000"/>
              </a:lnSpc>
              <a:buClrTx/>
              <a:buFont typeface="+mj-lt"/>
              <a:buAutoNum type="arabicPeriod"/>
            </a:pPr>
            <a:r>
              <a:rPr lang="en-US" altLang="en-US" sz="1800" i="1" dirty="0"/>
              <a:t>You don’t need to show this, it can be used as a script</a:t>
            </a:r>
          </a:p>
        </p:txBody>
      </p:sp>
    </p:spTree>
    <p:extLst>
      <p:ext uri="{BB962C8B-B14F-4D97-AF65-F5344CB8AC3E}">
        <p14:creationId xmlns:p14="http://schemas.microsoft.com/office/powerpoint/2010/main" val="244292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772400" cy="1143000"/>
          </a:xfrm>
        </p:spPr>
        <p:txBody>
          <a:bodyPr/>
          <a:lstStyle/>
          <a:p>
            <a:pPr eaLnBrk="1" hangingPunct="1"/>
            <a:r>
              <a:rPr lang="en-US" altLang="en-US" sz="2400" dirty="0"/>
              <a:t>STEP 5: </a:t>
            </a:r>
            <a:r>
              <a:rPr lang="en-US" altLang="en-US" sz="4400" b="1" dirty="0"/>
              <a:t>Hold Parent Orientation Mtg</a:t>
            </a:r>
            <a:endParaRPr lang="en-US" altLang="en-US" sz="4400"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100" dirty="0"/>
              <a:t>Have Greeters meet families as they arrive</a:t>
            </a:r>
          </a:p>
          <a:p>
            <a:pPr marL="742950" indent="-742950" eaLnBrk="1" hangingPunct="1">
              <a:lnSpc>
                <a:spcPct val="150000"/>
              </a:lnSpc>
              <a:buClrTx/>
            </a:pPr>
            <a:r>
              <a:rPr lang="en-US" altLang="en-US" sz="2100" dirty="0"/>
              <a:t>Conduct an Opening Ceremony</a:t>
            </a:r>
          </a:p>
          <a:p>
            <a:pPr marL="1046163" lvl="1" indent="-742950" eaLnBrk="1" hangingPunct="1">
              <a:lnSpc>
                <a:spcPct val="150000"/>
              </a:lnSpc>
              <a:buClrTx/>
            </a:pPr>
            <a:r>
              <a:rPr lang="en-US" altLang="en-US" sz="1700" dirty="0"/>
              <a:t>Start on time</a:t>
            </a:r>
          </a:p>
          <a:p>
            <a:pPr marL="1046163" lvl="1" indent="-742950" eaLnBrk="1" hangingPunct="1">
              <a:lnSpc>
                <a:spcPct val="150000"/>
              </a:lnSpc>
              <a:buClrTx/>
            </a:pPr>
            <a:r>
              <a:rPr lang="en-US" altLang="en-US" sz="1700" dirty="0"/>
              <a:t>Introduce Pack Leadership</a:t>
            </a:r>
          </a:p>
          <a:p>
            <a:pPr marL="1046163" lvl="1" indent="-742950" eaLnBrk="1" hangingPunct="1">
              <a:lnSpc>
                <a:spcPct val="150000"/>
              </a:lnSpc>
              <a:buClrTx/>
            </a:pPr>
            <a:r>
              <a:rPr lang="en-US" altLang="en-US" sz="1700" dirty="0"/>
              <a:t>Conduct Flag Ceremony</a:t>
            </a:r>
          </a:p>
          <a:p>
            <a:pPr marL="742950" indent="-742950" eaLnBrk="1" hangingPunct="1">
              <a:lnSpc>
                <a:spcPct val="150000"/>
              </a:lnSpc>
              <a:buClrTx/>
            </a:pPr>
            <a:r>
              <a:rPr lang="en-US" altLang="en-US" sz="2100" dirty="0"/>
              <a:t>Use the Unit Presentation to Parents PowerPoint</a:t>
            </a:r>
          </a:p>
          <a:p>
            <a:pPr marL="1046163" lvl="1" indent="-742950" eaLnBrk="1" hangingPunct="1">
              <a:lnSpc>
                <a:spcPct val="150000"/>
              </a:lnSpc>
              <a:buClrTx/>
            </a:pPr>
            <a:r>
              <a:rPr lang="en-US" altLang="en-US" sz="1700" dirty="0"/>
              <a:t>Again, Doesn’t need to be shown &amp; can be read/ used as a guide/script</a:t>
            </a:r>
          </a:p>
          <a:p>
            <a:pPr marL="1046163" lvl="1" indent="-742950" eaLnBrk="1" hangingPunct="1">
              <a:lnSpc>
                <a:spcPct val="150000"/>
              </a:lnSpc>
              <a:buClrTx/>
            </a:pPr>
            <a:r>
              <a:rPr lang="en-US" altLang="en-US" sz="1700" dirty="0"/>
              <a:t>A PDF version is available on website</a:t>
            </a:r>
          </a:p>
        </p:txBody>
      </p:sp>
    </p:spTree>
    <p:extLst>
      <p:ext uri="{BB962C8B-B14F-4D97-AF65-F5344CB8AC3E}">
        <p14:creationId xmlns:p14="http://schemas.microsoft.com/office/powerpoint/2010/main" val="33270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41AE8C-A409-4851-8E95-0C4481FCCF1A}"/>
              </a:ext>
            </a:extLst>
          </p:cNvPr>
          <p:cNvSpPr/>
          <p:nvPr/>
        </p:nvSpPr>
        <p:spPr>
          <a:xfrm>
            <a:off x="8229600" y="0"/>
            <a:ext cx="914400" cy="6858000"/>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oup of people sitting at a beach&#10;&#10;Description automatically generated">
            <a:extLst>
              <a:ext uri="{FF2B5EF4-FFF2-40B4-BE49-F238E27FC236}">
                <a16:creationId xmlns:a16="http://schemas.microsoft.com/office/drawing/2014/main" id="{78EF997F-7D4A-4FCF-85D2-CC0A4274ACEF}"/>
              </a:ext>
            </a:extLst>
          </p:cNvPr>
          <p:cNvPicPr>
            <a:picLocks noChangeAspect="1"/>
          </p:cNvPicPr>
          <p:nvPr/>
        </p:nvPicPr>
        <p:blipFill>
          <a:blip r:embed="rId3"/>
          <a:stretch>
            <a:fillRect/>
          </a:stretch>
        </p:blipFill>
        <p:spPr>
          <a:xfrm>
            <a:off x="1371600" y="0"/>
            <a:ext cx="6858000" cy="6858000"/>
          </a:xfrm>
          <a:prstGeom prst="rect">
            <a:avLst/>
          </a:prstGeom>
        </p:spPr>
      </p:pic>
      <p:pic>
        <p:nvPicPr>
          <p:cNvPr id="7" name="Picture 6" descr="A close up of a sign&#10;&#10;Description automatically generated">
            <a:extLst>
              <a:ext uri="{FF2B5EF4-FFF2-40B4-BE49-F238E27FC236}">
                <a16:creationId xmlns:a16="http://schemas.microsoft.com/office/drawing/2014/main" id="{C5C338AD-6407-42CB-968C-38121317EE4F}"/>
              </a:ext>
            </a:extLst>
          </p:cNvPr>
          <p:cNvPicPr>
            <a:picLocks noChangeAspect="1"/>
          </p:cNvPicPr>
          <p:nvPr/>
        </p:nvPicPr>
        <p:blipFill>
          <a:blip r:embed="rId4"/>
          <a:stretch>
            <a:fillRect/>
          </a:stretch>
        </p:blipFill>
        <p:spPr>
          <a:xfrm>
            <a:off x="5114624" y="4910328"/>
            <a:ext cx="4032423" cy="1947672"/>
          </a:xfrm>
          <a:prstGeom prst="rect">
            <a:avLst/>
          </a:prstGeom>
        </p:spPr>
      </p:pic>
    </p:spTree>
    <p:extLst>
      <p:ext uri="{BB962C8B-B14F-4D97-AF65-F5344CB8AC3E}">
        <p14:creationId xmlns:p14="http://schemas.microsoft.com/office/powerpoint/2010/main" val="41658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dirty="0"/>
              <a:t>WHY ARE WE HERE?</a:t>
            </a:r>
            <a:endParaRPr lang="en-US" altLang="en-US" dirty="0"/>
          </a:p>
        </p:txBody>
      </p:sp>
      <p:sp>
        <p:nvSpPr>
          <p:cNvPr id="6147" name="Content Placeholder 2"/>
          <p:cNvSpPr>
            <a:spLocks noGrp="1"/>
          </p:cNvSpPr>
          <p:nvPr>
            <p:ph idx="1"/>
          </p:nvPr>
        </p:nvSpPr>
        <p:spPr>
          <a:xfrm>
            <a:off x="495300" y="3086100"/>
            <a:ext cx="8153400" cy="2667001"/>
          </a:xfrm>
        </p:spPr>
        <p:txBody>
          <a:bodyPr/>
          <a:lstStyle/>
          <a:p>
            <a:pPr marL="36512" indent="0">
              <a:buNone/>
            </a:pPr>
            <a:r>
              <a:rPr lang="en-US" b="1" dirty="0"/>
              <a:t>Vision Statement:</a:t>
            </a:r>
          </a:p>
          <a:p>
            <a:pPr marL="36512" indent="0">
              <a:buNone/>
            </a:pPr>
            <a:r>
              <a:rPr lang="en-US" dirty="0"/>
              <a:t>The Boy Scouts of America will prepare </a:t>
            </a:r>
            <a:r>
              <a:rPr lang="en-US" b="1" dirty="0"/>
              <a:t>every</a:t>
            </a:r>
            <a:r>
              <a:rPr lang="en-US" dirty="0"/>
              <a:t> eligible youth in America to become a responsible, participating citizen and leader who is guided by the Scout Oath and Law.</a:t>
            </a:r>
          </a:p>
          <a:p>
            <a:pPr eaLnBrk="1" hangingPunct="1"/>
            <a:endParaRPr lang="en-US" altLang="en-US" dirty="0"/>
          </a:p>
        </p:txBody>
      </p:sp>
      <p:sp>
        <p:nvSpPr>
          <p:cNvPr id="4" name="Title 1">
            <a:extLst>
              <a:ext uri="{FF2B5EF4-FFF2-40B4-BE49-F238E27FC236}">
                <a16:creationId xmlns:a16="http://schemas.microsoft.com/office/drawing/2014/main" id="{657E3023-F6CB-4668-B03D-F0077F6A96AB}"/>
              </a:ext>
            </a:extLst>
          </p:cNvPr>
          <p:cNvSpPr txBox="1">
            <a:spLocks/>
          </p:cNvSpPr>
          <p:nvPr/>
        </p:nvSpPr>
        <p:spPr bwMode="auto">
          <a:xfrm>
            <a:off x="435864" y="170475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bg1"/>
                </a:solidFill>
                <a:latin typeface="+mj-lt"/>
                <a:ea typeface="+mj-ea"/>
                <a:cs typeface="+mj-cs"/>
              </a:defRPr>
            </a:lvl1pPr>
            <a:lvl2pPr algn="l" rtl="0" eaLnBrk="0" fontAlgn="base" hangingPunct="0">
              <a:spcBef>
                <a:spcPct val="0"/>
              </a:spcBef>
              <a:spcAft>
                <a:spcPct val="0"/>
              </a:spcAft>
              <a:defRPr sz="4600">
                <a:solidFill>
                  <a:schemeClr val="bg1"/>
                </a:solidFill>
                <a:latin typeface="Franklin Gothic Book" pitchFamily="34" charset="0"/>
              </a:defRPr>
            </a:lvl2pPr>
            <a:lvl3pPr algn="l" rtl="0" eaLnBrk="0" fontAlgn="base" hangingPunct="0">
              <a:spcBef>
                <a:spcPct val="0"/>
              </a:spcBef>
              <a:spcAft>
                <a:spcPct val="0"/>
              </a:spcAft>
              <a:defRPr sz="4600">
                <a:solidFill>
                  <a:schemeClr val="bg1"/>
                </a:solidFill>
                <a:latin typeface="Franklin Gothic Book" pitchFamily="34" charset="0"/>
              </a:defRPr>
            </a:lvl3pPr>
            <a:lvl4pPr algn="l" rtl="0" eaLnBrk="0" fontAlgn="base" hangingPunct="0">
              <a:spcBef>
                <a:spcPct val="0"/>
              </a:spcBef>
              <a:spcAft>
                <a:spcPct val="0"/>
              </a:spcAft>
              <a:defRPr sz="4600">
                <a:solidFill>
                  <a:schemeClr val="bg1"/>
                </a:solidFill>
                <a:latin typeface="Franklin Gothic Book" pitchFamily="34" charset="0"/>
              </a:defRPr>
            </a:lvl4pPr>
            <a:lvl5pPr algn="l" rtl="0" eaLnBrk="0" fontAlgn="base" hangingPunct="0">
              <a:spcBef>
                <a:spcPct val="0"/>
              </a:spcBef>
              <a:spcAft>
                <a:spcPct val="0"/>
              </a:spcAft>
              <a:defRPr sz="4600">
                <a:solidFill>
                  <a:schemeClr val="bg1"/>
                </a:solidFill>
                <a:latin typeface="Franklin Gothic Book" pitchFamily="34" charset="0"/>
              </a:defRPr>
            </a:lvl5pPr>
            <a:lvl6pPr marL="457200" algn="l" rtl="0" fontAlgn="base">
              <a:spcBef>
                <a:spcPct val="0"/>
              </a:spcBef>
              <a:spcAft>
                <a:spcPct val="0"/>
              </a:spcAft>
              <a:defRPr sz="4600">
                <a:solidFill>
                  <a:schemeClr val="bg1"/>
                </a:solidFill>
                <a:latin typeface="Franklin Gothic Book" pitchFamily="34" charset="0"/>
              </a:defRPr>
            </a:lvl6pPr>
            <a:lvl7pPr marL="914400" algn="l" rtl="0" fontAlgn="base">
              <a:spcBef>
                <a:spcPct val="0"/>
              </a:spcBef>
              <a:spcAft>
                <a:spcPct val="0"/>
              </a:spcAft>
              <a:defRPr sz="4600">
                <a:solidFill>
                  <a:schemeClr val="bg1"/>
                </a:solidFill>
                <a:latin typeface="Franklin Gothic Book" pitchFamily="34" charset="0"/>
              </a:defRPr>
            </a:lvl7pPr>
            <a:lvl8pPr marL="1371600" algn="l" rtl="0" fontAlgn="base">
              <a:spcBef>
                <a:spcPct val="0"/>
              </a:spcBef>
              <a:spcAft>
                <a:spcPct val="0"/>
              </a:spcAft>
              <a:defRPr sz="4600">
                <a:solidFill>
                  <a:schemeClr val="bg1"/>
                </a:solidFill>
                <a:latin typeface="Franklin Gothic Book" pitchFamily="34" charset="0"/>
              </a:defRPr>
            </a:lvl8pPr>
            <a:lvl9pPr marL="1828800" algn="l" rtl="0" fontAlgn="base">
              <a:spcBef>
                <a:spcPct val="0"/>
              </a:spcBef>
              <a:spcAft>
                <a:spcPct val="0"/>
              </a:spcAft>
              <a:defRPr sz="4600">
                <a:solidFill>
                  <a:schemeClr val="bg1"/>
                </a:solidFill>
                <a:latin typeface="Franklin Gothic Book" pitchFamily="34" charset="0"/>
              </a:defRPr>
            </a:lvl9pPr>
          </a:lstStyle>
          <a:p>
            <a:pPr eaLnBrk="1" hangingPunct="1"/>
            <a:r>
              <a:rPr lang="en-US" altLang="en-US" sz="4000" b="1" dirty="0"/>
              <a:t>Because SCOUTING IS A MOVEMENT!</a:t>
            </a:r>
            <a:endParaRPr lang="en-US" altLang="en-US" sz="4000" dirty="0"/>
          </a:p>
        </p:txBody>
      </p:sp>
    </p:spTree>
    <p:extLst>
      <p:ext uri="{BB962C8B-B14F-4D97-AF65-F5344CB8AC3E}">
        <p14:creationId xmlns:p14="http://schemas.microsoft.com/office/powerpoint/2010/main" val="11618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Pack </a:t>
            </a:r>
            <a:r>
              <a:rPr lang="en-US" dirty="0">
                <a:solidFill>
                  <a:srgbClr val="FFFF00"/>
                </a:solidFill>
              </a:rPr>
              <a:t>123</a:t>
            </a:r>
            <a:r>
              <a:rPr lang="en-US" dirty="0"/>
              <a:t>!</a:t>
            </a:r>
          </a:p>
        </p:txBody>
      </p:sp>
      <p:sp>
        <p:nvSpPr>
          <p:cNvPr id="3" name="Content Placeholder 2"/>
          <p:cNvSpPr>
            <a:spLocks noGrp="1"/>
          </p:cNvSpPr>
          <p:nvPr>
            <p:ph idx="1"/>
          </p:nvPr>
        </p:nvSpPr>
        <p:spPr/>
        <p:txBody>
          <a:bodyPr/>
          <a:lstStyle/>
          <a:p>
            <a:r>
              <a:rPr lang="en-US" dirty="0"/>
              <a:t>Intros</a:t>
            </a:r>
          </a:p>
          <a:p>
            <a:r>
              <a:rPr lang="en-US" i="1" dirty="0">
                <a:solidFill>
                  <a:srgbClr val="FFFF00"/>
                </a:solidFill>
              </a:rPr>
              <a:t>(insert picture of pack doing something fun!)</a:t>
            </a:r>
          </a:p>
          <a:p>
            <a:endParaRPr lang="en-US" dirty="0"/>
          </a:p>
        </p:txBody>
      </p:sp>
    </p:spTree>
    <p:extLst>
      <p:ext uri="{BB962C8B-B14F-4D97-AF65-F5344CB8AC3E}">
        <p14:creationId xmlns:p14="http://schemas.microsoft.com/office/powerpoint/2010/main" val="261716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What is Cub Scouts?</a:t>
            </a:r>
          </a:p>
        </p:txBody>
      </p:sp>
      <p:sp>
        <p:nvSpPr>
          <p:cNvPr id="3" name="Subtitle 2"/>
          <p:cNvSpPr>
            <a:spLocks noGrp="1"/>
          </p:cNvSpPr>
          <p:nvPr>
            <p:ph type="subTitle" idx="1"/>
          </p:nvPr>
        </p:nvSpPr>
        <p:spPr>
          <a:xfrm>
            <a:off x="1676400" y="1774825"/>
            <a:ext cx="7162800" cy="3863975"/>
          </a:xfrm>
        </p:spPr>
        <p:txBody>
          <a:bodyPr/>
          <a:lstStyle/>
          <a:p>
            <a:pPr marL="457200" indent="-457200">
              <a:buFont typeface="Arial" panose="020B0604020202020204" pitchFamily="34" charset="0"/>
              <a:buChar char="•"/>
            </a:pPr>
            <a:r>
              <a:rPr lang="en-US" dirty="0"/>
              <a:t>Cub Scouting is fun!</a:t>
            </a:r>
          </a:p>
          <a:p>
            <a:pPr marL="457200" indent="-457200">
              <a:buFont typeface="Arial" panose="020B0604020202020204" pitchFamily="34" charset="0"/>
              <a:buChar char="•"/>
            </a:pPr>
            <a:r>
              <a:rPr lang="en-US" dirty="0"/>
              <a:t>Families spend time together!</a:t>
            </a:r>
          </a:p>
          <a:p>
            <a:pPr marL="457200" indent="-457200">
              <a:buFont typeface="Arial" panose="020B0604020202020204" pitchFamily="34" charset="0"/>
              <a:buChar char="•"/>
            </a:pPr>
            <a:r>
              <a:rPr lang="en-US" dirty="0"/>
              <a:t>Program for all youth in grades K-5</a:t>
            </a:r>
          </a:p>
          <a:p>
            <a:pPr marL="457200" indent="-457200">
              <a:buFont typeface="Arial" panose="020B0604020202020204" pitchFamily="34" charset="0"/>
              <a:buChar char="•"/>
            </a:pPr>
            <a:r>
              <a:rPr lang="en-US" dirty="0"/>
              <a:t>Do things and go places!</a:t>
            </a:r>
          </a:p>
          <a:p>
            <a:pPr marL="457200" indent="-457200">
              <a:buFont typeface="Arial" panose="020B0604020202020204" pitchFamily="34" charset="0"/>
              <a:buChar char="•"/>
            </a:pPr>
            <a:r>
              <a:rPr lang="en-US" dirty="0"/>
              <a:t>Earn awards!</a:t>
            </a:r>
          </a:p>
          <a:p>
            <a:pPr marL="457200" indent="-457200">
              <a:buFont typeface="Arial" panose="020B0604020202020204" pitchFamily="34" charset="0"/>
              <a:buChar char="•"/>
            </a:pPr>
            <a:r>
              <a:rPr lang="en-US" dirty="0"/>
              <a:t>Do activities and go to camp!</a:t>
            </a:r>
          </a:p>
          <a:p>
            <a:pPr marL="457200" indent="-457200">
              <a:buFont typeface="Arial" panose="020B0604020202020204" pitchFamily="34" charset="0"/>
              <a:buChar char="•"/>
            </a:pPr>
            <a:r>
              <a:rPr lang="en-US" dirty="0"/>
              <a:t>Year round program!</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6934200" y="685800"/>
            <a:ext cx="1905000" cy="1905000"/>
          </a:xfrm>
          <a:prstGeom prst="rect">
            <a:avLst/>
          </a:prstGeom>
        </p:spPr>
      </p:pic>
    </p:spTree>
    <p:extLst>
      <p:ext uri="{BB962C8B-B14F-4D97-AF65-F5344CB8AC3E}">
        <p14:creationId xmlns:p14="http://schemas.microsoft.com/office/powerpoint/2010/main" val="100315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a:t>Things we do:</a:t>
            </a:r>
            <a:endParaRPr lang="en-US" dirty="0"/>
          </a:p>
        </p:txBody>
      </p:sp>
      <p:sp>
        <p:nvSpPr>
          <p:cNvPr id="3" name="Subtitle 2"/>
          <p:cNvSpPr>
            <a:spLocks noGrp="1"/>
          </p:cNvSpPr>
          <p:nvPr>
            <p:ph type="subTitle" idx="1"/>
          </p:nvPr>
        </p:nvSpPr>
        <p:spPr>
          <a:xfrm>
            <a:off x="1676400" y="1774825"/>
            <a:ext cx="7162800" cy="3863975"/>
          </a:xfrm>
        </p:spPr>
        <p:txBody>
          <a:bodyPr/>
          <a:lstStyle/>
          <a:p>
            <a:pPr marL="457200" indent="-457200">
              <a:buFont typeface="Arial" panose="020B0604020202020204" pitchFamily="34" charset="0"/>
              <a:buChar char="•"/>
            </a:pPr>
            <a:r>
              <a:rPr lang="en-US" dirty="0"/>
              <a:t>Fishing</a:t>
            </a:r>
          </a:p>
          <a:p>
            <a:pPr marL="457200" indent="-457200">
              <a:buFont typeface="Arial" panose="020B0604020202020204" pitchFamily="34" charset="0"/>
              <a:buChar char="•"/>
            </a:pPr>
            <a:r>
              <a:rPr lang="en-US" dirty="0"/>
              <a:t>Skating Party</a:t>
            </a:r>
          </a:p>
          <a:p>
            <a:pPr marL="457200" indent="-457200">
              <a:buFont typeface="Arial" panose="020B0604020202020204" pitchFamily="34" charset="0"/>
              <a:buChar char="•"/>
            </a:pPr>
            <a:r>
              <a:rPr lang="en-US" dirty="0"/>
              <a:t>4th of July parade</a:t>
            </a:r>
          </a:p>
          <a:p>
            <a:pPr marL="457200" indent="-457200">
              <a:buFont typeface="Arial" panose="020B0604020202020204" pitchFamily="34" charset="0"/>
              <a:buChar char="•"/>
            </a:pPr>
            <a:r>
              <a:rPr lang="en-US" dirty="0"/>
              <a:t>Rocket launch </a:t>
            </a:r>
          </a:p>
          <a:p>
            <a:pPr marL="457200" indent="-457200">
              <a:buFont typeface="Arial" panose="020B0604020202020204" pitchFamily="34" charset="0"/>
              <a:buChar char="•"/>
            </a:pPr>
            <a:r>
              <a:rPr lang="en-US" dirty="0"/>
              <a:t>Bike rodeo </a:t>
            </a:r>
          </a:p>
          <a:p>
            <a:pPr marL="457200" indent="-457200">
              <a:buFont typeface="Arial" panose="020B0604020202020204" pitchFamily="34" charset="0"/>
              <a:buChar char="•"/>
            </a:pPr>
            <a:r>
              <a:rPr lang="en-US" dirty="0"/>
              <a:t>Pinewood derby</a:t>
            </a:r>
          </a:p>
          <a:p>
            <a:pPr marL="457200" indent="-457200">
              <a:buFont typeface="Arial" panose="020B0604020202020204" pitchFamily="34" charset="0"/>
              <a:buChar char="•"/>
            </a:pPr>
            <a:r>
              <a:rPr lang="en-US" dirty="0"/>
              <a:t>Day Camp!</a:t>
            </a:r>
          </a:p>
          <a:p>
            <a:pPr marL="457200" indent="-45720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3"/>
          <a:stretch>
            <a:fillRect/>
          </a:stretch>
        </p:blipFill>
        <p:spPr>
          <a:xfrm>
            <a:off x="5867400" y="415374"/>
            <a:ext cx="2842728" cy="2842728"/>
          </a:xfrm>
          <a:prstGeom prst="rect">
            <a:avLst/>
          </a:prstGeom>
        </p:spPr>
      </p:pic>
      <p:pic>
        <p:nvPicPr>
          <p:cNvPr id="5" name="Picture 4"/>
          <p:cNvPicPr>
            <a:picLocks noChangeAspect="1"/>
          </p:cNvPicPr>
          <p:nvPr/>
        </p:nvPicPr>
        <p:blipFill>
          <a:blip r:embed="rId4"/>
          <a:stretch>
            <a:fillRect/>
          </a:stretch>
        </p:blipFill>
        <p:spPr>
          <a:xfrm>
            <a:off x="5367130" y="3352800"/>
            <a:ext cx="2842727" cy="2842727"/>
          </a:xfrm>
          <a:prstGeom prst="rect">
            <a:avLst/>
          </a:prstGeom>
        </p:spPr>
      </p:pic>
    </p:spTree>
    <p:extLst>
      <p:ext uri="{BB962C8B-B14F-4D97-AF65-F5344CB8AC3E}">
        <p14:creationId xmlns:p14="http://schemas.microsoft.com/office/powerpoint/2010/main" val="196126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Scouting’s Youth Magazine</a:t>
            </a:r>
          </a:p>
        </p:txBody>
      </p:sp>
      <p:sp>
        <p:nvSpPr>
          <p:cNvPr id="3" name="Subtitle 2"/>
          <p:cNvSpPr>
            <a:spLocks noGrp="1"/>
          </p:cNvSpPr>
          <p:nvPr>
            <p:ph type="subTitle" idx="1"/>
          </p:nvPr>
        </p:nvSpPr>
        <p:spPr>
          <a:xfrm>
            <a:off x="4876800" y="1774825"/>
            <a:ext cx="3962400" cy="3863975"/>
          </a:xfrm>
        </p:spPr>
        <p:txBody>
          <a:bodyPr/>
          <a:lstStyle/>
          <a:p>
            <a:pPr marL="457200" indent="-457200">
              <a:buFont typeface="Arial" panose="020B0604020202020204" pitchFamily="34" charset="0"/>
              <a:buChar char="•"/>
            </a:pPr>
            <a:r>
              <a:rPr lang="en-US" dirty="0"/>
              <a:t>Official magazine of the BSA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Scout’s Life is $15 a year and delivered to your child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2CCDEC5-0354-B3FC-78EB-16D10C79A1DF}"/>
              </a:ext>
            </a:extLst>
          </p:cNvPr>
          <p:cNvPicPr>
            <a:picLocks noChangeAspect="1"/>
          </p:cNvPicPr>
          <p:nvPr/>
        </p:nvPicPr>
        <p:blipFill>
          <a:blip r:embed="rId3"/>
          <a:stretch>
            <a:fillRect/>
          </a:stretch>
        </p:blipFill>
        <p:spPr>
          <a:xfrm>
            <a:off x="1570348" y="1676400"/>
            <a:ext cx="3276600" cy="4180490"/>
          </a:xfrm>
          <a:prstGeom prst="rect">
            <a:avLst/>
          </a:prstGeom>
        </p:spPr>
      </p:pic>
    </p:spTree>
    <p:extLst>
      <p:ext uri="{BB962C8B-B14F-4D97-AF65-F5344CB8AC3E}">
        <p14:creationId xmlns:p14="http://schemas.microsoft.com/office/powerpoint/2010/main" val="396016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Cub Haunted!</a:t>
            </a:r>
          </a:p>
        </p:txBody>
      </p:sp>
      <p:sp>
        <p:nvSpPr>
          <p:cNvPr id="3" name="Subtitle 2"/>
          <p:cNvSpPr>
            <a:spLocks noGrp="1"/>
          </p:cNvSpPr>
          <p:nvPr>
            <p:ph type="subTitle" idx="1"/>
          </p:nvPr>
        </p:nvSpPr>
        <p:spPr>
          <a:xfrm>
            <a:off x="1676400" y="1317625"/>
            <a:ext cx="7162800" cy="587375"/>
          </a:xfrm>
        </p:spPr>
        <p:txBody>
          <a:bodyPr/>
          <a:lstStyle/>
          <a:p>
            <a:r>
              <a:rPr lang="en-US" sz="2400" dirty="0"/>
              <a:t>1</a:t>
            </a:r>
            <a:r>
              <a:rPr lang="en-US" sz="2400" baseline="30000" dirty="0"/>
              <a:t>st</a:t>
            </a:r>
            <a:r>
              <a:rPr lang="en-US" sz="2400" dirty="0"/>
              <a:t> Overnight Campout! A Spooktacular event!</a:t>
            </a:r>
          </a:p>
        </p:txBody>
      </p:sp>
      <p:sp>
        <p:nvSpPr>
          <p:cNvPr id="8" name="Subtitle 2">
            <a:extLst>
              <a:ext uri="{FF2B5EF4-FFF2-40B4-BE49-F238E27FC236}">
                <a16:creationId xmlns:a16="http://schemas.microsoft.com/office/drawing/2014/main" id="{12A03979-69BB-4392-9C04-EA306CF98B8E}"/>
              </a:ext>
            </a:extLst>
          </p:cNvPr>
          <p:cNvSpPr txBox="1">
            <a:spLocks/>
          </p:cNvSpPr>
          <p:nvPr/>
        </p:nvSpPr>
        <p:spPr bwMode="auto">
          <a:xfrm>
            <a:off x="1654996" y="5334000"/>
            <a:ext cx="7184204" cy="6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anose="020B0604020202020204" pitchFamily="34" charset="0"/>
              <a:buNone/>
              <a:defRPr sz="2800" kern="1200">
                <a:solidFill>
                  <a:srgbClr val="FFFFFF"/>
                </a:solidFill>
                <a:latin typeface="Helvetica"/>
                <a:ea typeface="+mn-ea"/>
                <a:cs typeface="Helvetica"/>
              </a:defRPr>
            </a:lvl1pPr>
            <a:lvl2pPr marL="457200" indent="0" algn="ctr" defTabSz="457200" rtl="0" fontAlgn="base">
              <a:spcBef>
                <a:spcPct val="20000"/>
              </a:spcBef>
              <a:spcAft>
                <a:spcPct val="0"/>
              </a:spcAft>
              <a:buFont typeface="Arial" panose="020B0604020202020204" pitchFamily="34" charset="0"/>
              <a:buNone/>
              <a:defRPr sz="2400" kern="1200">
                <a:solidFill>
                  <a:schemeClr val="tx1">
                    <a:tint val="75000"/>
                  </a:schemeClr>
                </a:solidFill>
                <a:latin typeface="Helvetica"/>
                <a:ea typeface="+mn-ea"/>
                <a:cs typeface="Helvetica"/>
              </a:defRPr>
            </a:lvl2pPr>
            <a:lvl3pPr marL="914400" indent="0" algn="ctr" defTabSz="457200" rtl="0" fontAlgn="base">
              <a:spcBef>
                <a:spcPct val="20000"/>
              </a:spcBef>
              <a:spcAft>
                <a:spcPct val="0"/>
              </a:spcAft>
              <a:buFont typeface="Arial" panose="020B0604020202020204" pitchFamily="34" charset="0"/>
              <a:buNone/>
              <a:defRPr sz="2000" kern="1200">
                <a:solidFill>
                  <a:schemeClr val="tx1">
                    <a:tint val="75000"/>
                  </a:schemeClr>
                </a:solidFill>
                <a:latin typeface="Helvetica"/>
                <a:ea typeface="+mn-ea"/>
                <a:cs typeface="Helvetica"/>
              </a:defRPr>
            </a:lvl3pPr>
            <a:lvl4pPr marL="1371600" indent="0" algn="ctr" defTabSz="457200" rtl="0" fontAlgn="base">
              <a:spcBef>
                <a:spcPct val="20000"/>
              </a:spcBef>
              <a:spcAft>
                <a:spcPct val="0"/>
              </a:spcAft>
              <a:buFont typeface="Arial" panose="020B0604020202020204" pitchFamily="34" charset="0"/>
              <a:buNone/>
              <a:defRPr kern="1200">
                <a:solidFill>
                  <a:schemeClr val="tx1">
                    <a:tint val="75000"/>
                  </a:schemeClr>
                </a:solidFill>
                <a:latin typeface="Helvetica"/>
                <a:ea typeface="+mn-ea"/>
                <a:cs typeface="Helvetica"/>
              </a:defRPr>
            </a:lvl4pPr>
            <a:lvl5pPr marL="1828800" indent="0" algn="ctr" defTabSz="457200" rtl="0" fontAlgn="base">
              <a:spcBef>
                <a:spcPct val="20000"/>
              </a:spcBef>
              <a:spcAft>
                <a:spcPct val="0"/>
              </a:spcAft>
              <a:buFont typeface="Arial" panose="020B0604020202020204" pitchFamily="34" charset="0"/>
              <a:buNone/>
              <a:defRPr sz="16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t>October XX-XX at Camp Jack Nicol </a:t>
            </a:r>
          </a:p>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Helvetica"/>
                <a:ea typeface="+mn-ea"/>
                <a:cs typeface="Helvetica"/>
              </a:rPr>
              <a:t>Cost: $</a:t>
            </a:r>
            <a:r>
              <a:rPr lang="en-US" sz="2400" dirty="0"/>
              <a:t>45-65</a:t>
            </a:r>
            <a:endParaRPr kumimoji="0" lang="en-US" sz="1400" b="0" i="0" u="none" strike="noStrike" kern="1200" cap="none" spc="0" normalizeH="0" baseline="0" noProof="0" dirty="0">
              <a:ln>
                <a:noFill/>
              </a:ln>
              <a:solidFill>
                <a:srgbClr val="FFFFFF"/>
              </a:solidFill>
              <a:effectLst/>
              <a:uLnTx/>
              <a:uFillTx/>
              <a:latin typeface="Helvetica"/>
              <a:ea typeface="+mn-ea"/>
              <a:cs typeface="Helvetica"/>
            </a:endParaRPr>
          </a:p>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FFFFF"/>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4BED8977-F706-4B4D-0FAD-EC2A1475695C}"/>
              </a:ext>
            </a:extLst>
          </p:cNvPr>
          <p:cNvPicPr>
            <a:picLocks noChangeAspect="1"/>
          </p:cNvPicPr>
          <p:nvPr/>
        </p:nvPicPr>
        <p:blipFill rotWithShape="1">
          <a:blip r:embed="rId3"/>
          <a:srcRect t="4935" b="28909"/>
          <a:stretch/>
        </p:blipFill>
        <p:spPr>
          <a:xfrm rot="10800000">
            <a:off x="1853265" y="1905000"/>
            <a:ext cx="6757335" cy="3352800"/>
          </a:xfrm>
          <a:prstGeom prst="rect">
            <a:avLst/>
          </a:prstGeom>
        </p:spPr>
      </p:pic>
    </p:spTree>
    <p:extLst>
      <p:ext uri="{BB962C8B-B14F-4D97-AF65-F5344CB8AC3E}">
        <p14:creationId xmlns:p14="http://schemas.microsoft.com/office/powerpoint/2010/main" val="114982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438400"/>
            <a:ext cx="5105400" cy="1470025"/>
          </a:xfrm>
        </p:spPr>
        <p:txBody>
          <a:bodyPr/>
          <a:lstStyle/>
          <a:p>
            <a:r>
              <a:rPr lang="en-US" dirty="0"/>
              <a:t>Cub Activity Time!</a:t>
            </a:r>
          </a:p>
        </p:txBody>
      </p:sp>
      <p:sp>
        <p:nvSpPr>
          <p:cNvPr id="3" name="Subtitle 2"/>
          <p:cNvSpPr>
            <a:spLocks noGrp="1"/>
          </p:cNvSpPr>
          <p:nvPr>
            <p:ph type="subTitle" idx="1"/>
          </p:nvPr>
        </p:nvSpPr>
        <p:spPr>
          <a:xfrm>
            <a:off x="1676400" y="1774825"/>
            <a:ext cx="7162800" cy="3863975"/>
          </a:xfrm>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3709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Pack </a:t>
            </a:r>
            <a:r>
              <a:rPr lang="en-US" dirty="0">
                <a:solidFill>
                  <a:srgbClr val="FFFF00"/>
                </a:solidFill>
              </a:rPr>
              <a:t>123</a:t>
            </a:r>
            <a:r>
              <a:rPr lang="en-US" dirty="0"/>
              <a:t> - Organization</a:t>
            </a:r>
          </a:p>
        </p:txBody>
      </p:sp>
      <p:sp>
        <p:nvSpPr>
          <p:cNvPr id="3" name="Subtitle 2"/>
          <p:cNvSpPr>
            <a:spLocks noGrp="1"/>
          </p:cNvSpPr>
          <p:nvPr>
            <p:ph type="subTitle" idx="1"/>
          </p:nvPr>
        </p:nvSpPr>
        <p:spPr>
          <a:xfrm>
            <a:off x="1676400" y="1774825"/>
            <a:ext cx="7162800" cy="3863975"/>
          </a:xfrm>
        </p:spPr>
        <p:txBody>
          <a:bodyPr/>
          <a:lstStyle/>
          <a:p>
            <a:pPr marL="457200" indent="-457200">
              <a:buFont typeface="Arial" panose="020B0604020202020204" pitchFamily="34" charset="0"/>
              <a:buChar char="•"/>
            </a:pPr>
            <a:r>
              <a:rPr lang="en-US" dirty="0"/>
              <a:t>The Pack is all of the youth (grades K-5) and their adult leaders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Pack meets once a month for a fun  meeting (Pack meeting)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93137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Dens</a:t>
            </a:r>
          </a:p>
        </p:txBody>
      </p:sp>
      <p:sp>
        <p:nvSpPr>
          <p:cNvPr id="3" name="Subtitle 2"/>
          <p:cNvSpPr>
            <a:spLocks noGrp="1"/>
          </p:cNvSpPr>
          <p:nvPr>
            <p:ph type="subTitle" idx="1"/>
          </p:nvPr>
        </p:nvSpPr>
        <p:spPr>
          <a:xfrm>
            <a:off x="1676400" y="1447800"/>
            <a:ext cx="7162800" cy="4876799"/>
          </a:xfrm>
        </p:spPr>
        <p:txBody>
          <a:bodyPr/>
          <a:lstStyle/>
          <a:p>
            <a:pPr marL="457200" indent="-457200">
              <a:buFont typeface="Arial" panose="020B0604020202020204" pitchFamily="34" charset="0"/>
              <a:buChar char="•"/>
            </a:pPr>
            <a:r>
              <a:rPr lang="en-US" dirty="0"/>
              <a:t>The Pack is divided into “Dens” by grade, Dens meet 2-3 times a month.</a:t>
            </a:r>
          </a:p>
          <a:p>
            <a:pPr marL="914400" lvl="1" indent="-457200" algn="l">
              <a:buFont typeface="Arial" panose="020B0604020202020204" pitchFamily="34" charset="0"/>
              <a:buChar char="•"/>
            </a:pPr>
            <a:r>
              <a:rPr lang="en-US" sz="2000" dirty="0">
                <a:solidFill>
                  <a:schemeClr val="bg1"/>
                </a:solidFill>
              </a:rPr>
              <a:t>Lions (Kindergarten)</a:t>
            </a:r>
          </a:p>
          <a:p>
            <a:pPr marL="914400" lvl="1" indent="-457200" algn="l">
              <a:buFont typeface="Arial" panose="020B0604020202020204" pitchFamily="34" charset="0"/>
              <a:buChar char="•"/>
            </a:pPr>
            <a:r>
              <a:rPr lang="en-US" sz="2000" dirty="0">
                <a:solidFill>
                  <a:schemeClr val="bg1"/>
                </a:solidFill>
              </a:rPr>
              <a:t>Tiger (1st grade)</a:t>
            </a:r>
          </a:p>
          <a:p>
            <a:pPr marL="914400" lvl="1" indent="-457200" algn="l">
              <a:buFont typeface="Arial" panose="020B0604020202020204" pitchFamily="34" charset="0"/>
              <a:buChar char="•"/>
            </a:pPr>
            <a:r>
              <a:rPr lang="en-US" sz="2000" dirty="0">
                <a:solidFill>
                  <a:schemeClr val="bg1"/>
                </a:solidFill>
              </a:rPr>
              <a:t>Wolf (2nd grade)</a:t>
            </a:r>
          </a:p>
          <a:p>
            <a:pPr marL="914400" lvl="1" indent="-457200" algn="l">
              <a:buFont typeface="Arial" panose="020B0604020202020204" pitchFamily="34" charset="0"/>
              <a:buChar char="•"/>
            </a:pPr>
            <a:r>
              <a:rPr lang="en-US" sz="2000" dirty="0">
                <a:solidFill>
                  <a:schemeClr val="bg1"/>
                </a:solidFill>
              </a:rPr>
              <a:t>Bear (3rd grade)</a:t>
            </a:r>
          </a:p>
          <a:p>
            <a:pPr marL="914400" lvl="1" indent="-457200" algn="l">
              <a:buFont typeface="Arial" panose="020B0604020202020204" pitchFamily="34" charset="0"/>
              <a:buChar char="•"/>
            </a:pPr>
            <a:r>
              <a:rPr lang="en-US" sz="2000" dirty="0" err="1">
                <a:solidFill>
                  <a:schemeClr val="bg1"/>
                </a:solidFill>
              </a:rPr>
              <a:t>Webelos</a:t>
            </a:r>
            <a:r>
              <a:rPr lang="en-US" sz="2000" dirty="0">
                <a:solidFill>
                  <a:schemeClr val="bg1"/>
                </a:solidFill>
              </a:rPr>
              <a:t> (4th grade)</a:t>
            </a:r>
          </a:p>
          <a:p>
            <a:pPr marL="914400" lvl="1" indent="-457200" algn="l">
              <a:buFont typeface="Arial" panose="020B0604020202020204" pitchFamily="34" charset="0"/>
              <a:buChar char="•"/>
            </a:pPr>
            <a:r>
              <a:rPr lang="en-US" sz="2000" dirty="0">
                <a:solidFill>
                  <a:schemeClr val="bg1"/>
                </a:solidFill>
              </a:rPr>
              <a:t>Arrow of Lights (5th grade)</a:t>
            </a:r>
            <a:endParaRPr lang="en-US" sz="1600"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All Scout Activities are age-appropriate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7F52A96-7D23-48DD-9F60-27D9976F6109}"/>
              </a:ext>
            </a:extLst>
          </p:cNvPr>
          <p:cNvPicPr>
            <a:picLocks noChangeAspect="1"/>
          </p:cNvPicPr>
          <p:nvPr/>
        </p:nvPicPr>
        <p:blipFill>
          <a:blip r:embed="rId3"/>
          <a:stretch>
            <a:fillRect/>
          </a:stretch>
        </p:blipFill>
        <p:spPr>
          <a:xfrm>
            <a:off x="6683829" y="2590800"/>
            <a:ext cx="2133600" cy="2133600"/>
          </a:xfrm>
          <a:prstGeom prst="rect">
            <a:avLst/>
          </a:prstGeom>
        </p:spPr>
      </p:pic>
    </p:spTree>
    <p:extLst>
      <p:ext uri="{BB962C8B-B14F-4D97-AF65-F5344CB8AC3E}">
        <p14:creationId xmlns:p14="http://schemas.microsoft.com/office/powerpoint/2010/main" val="92408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70025"/>
          </a:xfrm>
        </p:spPr>
        <p:txBody>
          <a:bodyPr/>
          <a:lstStyle/>
          <a:p>
            <a:r>
              <a:rPr lang="en-US" dirty="0"/>
              <a:t>Volunteers</a:t>
            </a:r>
          </a:p>
        </p:txBody>
      </p:sp>
      <p:sp>
        <p:nvSpPr>
          <p:cNvPr id="3" name="Subtitle 2"/>
          <p:cNvSpPr>
            <a:spLocks noGrp="1"/>
          </p:cNvSpPr>
          <p:nvPr>
            <p:ph type="subTitle" idx="1"/>
          </p:nvPr>
        </p:nvSpPr>
        <p:spPr>
          <a:xfrm>
            <a:off x="1676400" y="1774825"/>
            <a:ext cx="7162800" cy="3863975"/>
          </a:xfrm>
        </p:spPr>
        <p:txBody>
          <a:bodyPr/>
          <a:lstStyle/>
          <a:p>
            <a:pPr marL="457200" indent="-457200">
              <a:buFont typeface="Arial" panose="020B0604020202020204" pitchFamily="34" charset="0"/>
              <a:buChar char="•"/>
            </a:pPr>
            <a:r>
              <a:rPr lang="en-US" dirty="0"/>
              <a:t>Parents make Scouting go!</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dirty="0"/>
              <a:t>Cub Scouts is designed to help parents spend time with their child</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dirty="0"/>
              <a:t>Parents participate with their child</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dirty="0"/>
              <a:t>Parents are the major source of pack leadership </a:t>
            </a:r>
            <a:r>
              <a:rPr lang="en-US" sz="2400" dirty="0"/>
              <a:t>(plan events, run den meetings)</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43949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Volunteers</a:t>
            </a:r>
          </a:p>
        </p:txBody>
      </p:sp>
      <p:sp>
        <p:nvSpPr>
          <p:cNvPr id="3" name="Content Placeholder 2"/>
          <p:cNvSpPr>
            <a:spLocks noGrp="1"/>
          </p:cNvSpPr>
          <p:nvPr>
            <p:ph idx="1"/>
          </p:nvPr>
        </p:nvSpPr>
        <p:spPr/>
        <p:txBody>
          <a:bodyPr/>
          <a:lstStyle/>
          <a:p>
            <a:r>
              <a:rPr lang="en-US" dirty="0"/>
              <a:t>Online &amp; In-Person Training is offered to ensure a quality program and to keep our youth safe</a:t>
            </a:r>
          </a:p>
          <a:p>
            <a:pPr marL="0" indent="0">
              <a:buNone/>
            </a:pPr>
            <a:endParaRPr lang="en-US" sz="1200" dirty="0"/>
          </a:p>
          <a:p>
            <a:r>
              <a:rPr lang="en-US" dirty="0"/>
              <a:t>Every Scout deserves a trained leader</a:t>
            </a:r>
          </a:p>
          <a:p>
            <a:endParaRPr lang="en-US" dirty="0"/>
          </a:p>
        </p:txBody>
      </p:sp>
      <p:pic>
        <p:nvPicPr>
          <p:cNvPr id="4" name="Picture 3">
            <a:extLst>
              <a:ext uri="{FF2B5EF4-FFF2-40B4-BE49-F238E27FC236}">
                <a16:creationId xmlns:a16="http://schemas.microsoft.com/office/drawing/2014/main" id="{8F0E6FAF-600D-4BCA-99A8-453F33866832}"/>
              </a:ext>
            </a:extLst>
          </p:cNvPr>
          <p:cNvPicPr>
            <a:picLocks noChangeAspect="1"/>
          </p:cNvPicPr>
          <p:nvPr/>
        </p:nvPicPr>
        <p:blipFill>
          <a:blip r:embed="rId3"/>
          <a:stretch>
            <a:fillRect/>
          </a:stretch>
        </p:blipFill>
        <p:spPr>
          <a:xfrm>
            <a:off x="2514600" y="3783153"/>
            <a:ext cx="5410200" cy="2348147"/>
          </a:xfrm>
          <a:prstGeom prst="rect">
            <a:avLst/>
          </a:prstGeom>
        </p:spPr>
      </p:pic>
    </p:spTree>
    <p:extLst>
      <p:ext uri="{BB962C8B-B14F-4D97-AF65-F5344CB8AC3E}">
        <p14:creationId xmlns:p14="http://schemas.microsoft.com/office/powerpoint/2010/main" val="387789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153400" cy="1143000"/>
          </a:xfrm>
        </p:spPr>
        <p:txBody>
          <a:bodyPr/>
          <a:lstStyle/>
          <a:p>
            <a:pPr eaLnBrk="1" hangingPunct="1"/>
            <a:r>
              <a:rPr lang="en-US" altLang="en-US" sz="2000" dirty="0"/>
              <a:t>Full Family Fall Recruitment</a:t>
            </a:r>
            <a:br>
              <a:rPr lang="en-US" altLang="en-US" sz="4300" b="1" dirty="0"/>
            </a:br>
            <a:r>
              <a:rPr lang="en-US" altLang="en-US" sz="4300" b="1" dirty="0"/>
              <a:t>PURPOSE &amp; OBJECTIVE</a:t>
            </a:r>
            <a:endParaRPr lang="en-US" altLang="en-US" sz="3300" dirty="0"/>
          </a:p>
        </p:txBody>
      </p:sp>
      <p:sp>
        <p:nvSpPr>
          <p:cNvPr id="7171" name="Content Placeholder 2"/>
          <p:cNvSpPr>
            <a:spLocks noGrp="1"/>
          </p:cNvSpPr>
          <p:nvPr>
            <p:ph idx="1"/>
          </p:nvPr>
        </p:nvSpPr>
        <p:spPr>
          <a:xfrm>
            <a:off x="457200" y="1371600"/>
            <a:ext cx="8153400" cy="4114800"/>
          </a:xfrm>
        </p:spPr>
        <p:txBody>
          <a:bodyPr/>
          <a:lstStyle/>
          <a:p>
            <a:pPr eaLnBrk="1" hangingPunct="1">
              <a:lnSpc>
                <a:spcPct val="150000"/>
              </a:lnSpc>
            </a:pPr>
            <a:r>
              <a:rPr lang="en-US" altLang="en-US" dirty="0"/>
              <a:t>Ensure every family is invited to sign-up</a:t>
            </a:r>
            <a:endParaRPr lang="en-US" altLang="en-US" sz="700" dirty="0"/>
          </a:p>
          <a:p>
            <a:pPr eaLnBrk="1" hangingPunct="1">
              <a:lnSpc>
                <a:spcPct val="150000"/>
              </a:lnSpc>
            </a:pPr>
            <a:r>
              <a:rPr lang="en-US" altLang="en-US" dirty="0"/>
              <a:t>Ensure all schools have a sign-up night</a:t>
            </a:r>
          </a:p>
          <a:p>
            <a:pPr eaLnBrk="1" hangingPunct="1">
              <a:lnSpc>
                <a:spcPct val="150000"/>
              </a:lnSpc>
            </a:pPr>
            <a:r>
              <a:rPr lang="en-US" altLang="en-US" dirty="0"/>
              <a:t>Ensure new families feel welcome</a:t>
            </a:r>
          </a:p>
          <a:p>
            <a:pPr eaLnBrk="1" hangingPunct="1">
              <a:lnSpc>
                <a:spcPct val="150000"/>
              </a:lnSpc>
            </a:pPr>
            <a:r>
              <a:rPr lang="en-US" altLang="en-US" dirty="0"/>
              <a:t>To recruit new adult leadership</a:t>
            </a:r>
            <a:endParaRPr lang="en-US" altLang="en-US" sz="700" dirty="0"/>
          </a:p>
          <a:p>
            <a:pPr eaLnBrk="1" hangingPunct="1">
              <a:lnSpc>
                <a:spcPct val="150000"/>
              </a:lnSpc>
            </a:pPr>
            <a:r>
              <a:rPr lang="en-US" altLang="en-US" dirty="0"/>
              <a:t>To start new Scouting units</a:t>
            </a:r>
            <a:endParaRPr lang="en-US" altLang="en-US" sz="700" dirty="0"/>
          </a:p>
          <a:p>
            <a:pPr eaLnBrk="1" hangingPunct="1">
              <a:lnSpc>
                <a:spcPct val="150000"/>
              </a:lnSpc>
            </a:pPr>
            <a:r>
              <a:rPr lang="en-US" altLang="en-US" dirty="0"/>
              <a:t>Increase community awareness</a:t>
            </a:r>
            <a:endParaRPr lang="en-US" altLang="en-US" sz="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Pack </a:t>
            </a:r>
            <a:r>
              <a:rPr lang="en-US" dirty="0">
                <a:solidFill>
                  <a:srgbClr val="FFFF00"/>
                </a:solidFill>
              </a:rPr>
              <a:t>123!</a:t>
            </a:r>
            <a:endParaRPr lang="en-US" dirty="0"/>
          </a:p>
        </p:txBody>
      </p:sp>
      <p:sp>
        <p:nvSpPr>
          <p:cNvPr id="3" name="Content Placeholder 2"/>
          <p:cNvSpPr>
            <a:spLocks noGrp="1"/>
          </p:cNvSpPr>
          <p:nvPr>
            <p:ph idx="1"/>
          </p:nvPr>
        </p:nvSpPr>
        <p:spPr/>
        <p:txBody>
          <a:bodyPr/>
          <a:lstStyle/>
          <a:p>
            <a:r>
              <a:rPr lang="en-US" dirty="0"/>
              <a:t>We are chartered by: </a:t>
            </a:r>
            <a:endParaRPr lang="en-US" b="1" dirty="0"/>
          </a:p>
          <a:p>
            <a:endParaRPr lang="en-US" sz="1200" dirty="0"/>
          </a:p>
          <a:p>
            <a:r>
              <a:rPr lang="en-US" dirty="0"/>
              <a:t>We are part of the </a:t>
            </a:r>
            <a:r>
              <a:rPr lang="en-US" b="1" dirty="0"/>
              <a:t>                       District </a:t>
            </a:r>
          </a:p>
          <a:p>
            <a:pPr marL="457200" lvl="1" indent="0">
              <a:buNone/>
            </a:pPr>
            <a:r>
              <a:rPr lang="en-US" dirty="0"/>
              <a:t>                       of the </a:t>
            </a:r>
            <a:r>
              <a:rPr lang="en-US" b="1" dirty="0"/>
              <a:t>Adventure West Council</a:t>
            </a:r>
          </a:p>
          <a:p>
            <a:pPr marL="457200" lvl="1" indent="0">
              <a:buNone/>
            </a:pPr>
            <a:r>
              <a:rPr lang="en-US" b="1" dirty="0"/>
              <a:t>				 www.awbsa.org </a:t>
            </a:r>
          </a:p>
          <a:p>
            <a:endParaRPr lang="en-US" sz="1200" dirty="0"/>
          </a:p>
        </p:txBody>
      </p:sp>
      <p:pic>
        <p:nvPicPr>
          <p:cNvPr id="4" name="Picture 3">
            <a:extLst>
              <a:ext uri="{FF2B5EF4-FFF2-40B4-BE49-F238E27FC236}">
                <a16:creationId xmlns:a16="http://schemas.microsoft.com/office/drawing/2014/main" id="{C0769685-6EAA-FAFA-2AFE-D07B9FB6B263}"/>
              </a:ext>
            </a:extLst>
          </p:cNvPr>
          <p:cNvPicPr>
            <a:picLocks noChangeAspect="1"/>
          </p:cNvPicPr>
          <p:nvPr/>
        </p:nvPicPr>
        <p:blipFill>
          <a:blip r:embed="rId3"/>
          <a:srcRect/>
          <a:stretch/>
        </p:blipFill>
        <p:spPr>
          <a:xfrm>
            <a:off x="1981200" y="3810000"/>
            <a:ext cx="2628899" cy="1925140"/>
          </a:xfrm>
          <a:prstGeom prst="rect">
            <a:avLst/>
          </a:prstGeom>
        </p:spPr>
      </p:pic>
    </p:spTree>
    <p:extLst>
      <p:ext uri="{BB962C8B-B14F-4D97-AF65-F5344CB8AC3E}">
        <p14:creationId xmlns:p14="http://schemas.microsoft.com/office/powerpoint/2010/main" val="346470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 Meeting</a:t>
            </a:r>
          </a:p>
        </p:txBody>
      </p:sp>
      <p:sp>
        <p:nvSpPr>
          <p:cNvPr id="3" name="Content Placeholder 2"/>
          <p:cNvSpPr>
            <a:spLocks noGrp="1"/>
          </p:cNvSpPr>
          <p:nvPr>
            <p:ph idx="1"/>
          </p:nvPr>
        </p:nvSpPr>
        <p:spPr/>
        <p:txBody>
          <a:bodyPr/>
          <a:lstStyle/>
          <a:p>
            <a:pPr>
              <a:lnSpc>
                <a:spcPct val="150000"/>
              </a:lnSpc>
            </a:pPr>
            <a:r>
              <a:rPr lang="en-US" dirty="0"/>
              <a:t>Our Pack meetings are held on:</a:t>
            </a:r>
          </a:p>
          <a:p>
            <a:pPr>
              <a:lnSpc>
                <a:spcPct val="150000"/>
              </a:lnSpc>
            </a:pPr>
            <a:endParaRPr lang="en-US" sz="1200" dirty="0"/>
          </a:p>
          <a:p>
            <a:pPr>
              <a:lnSpc>
                <a:spcPct val="150000"/>
              </a:lnSpc>
            </a:pPr>
            <a:r>
              <a:rPr lang="en-US" dirty="0"/>
              <a:t>Our next Pack meeting is:</a:t>
            </a:r>
          </a:p>
          <a:p>
            <a:pPr>
              <a:lnSpc>
                <a:spcPct val="150000"/>
              </a:lnSpc>
            </a:pPr>
            <a:endParaRPr lang="en-US" sz="1200" dirty="0"/>
          </a:p>
          <a:p>
            <a:pPr>
              <a:lnSpc>
                <a:spcPct val="150000"/>
              </a:lnSpc>
            </a:pPr>
            <a:r>
              <a:rPr lang="en-US" dirty="0"/>
              <a:t>Location:</a:t>
            </a:r>
          </a:p>
          <a:p>
            <a:pPr>
              <a:lnSpc>
                <a:spcPct val="150000"/>
              </a:lnSpc>
            </a:pPr>
            <a:endParaRPr lang="en-US" sz="1200" dirty="0"/>
          </a:p>
          <a:p>
            <a:pPr>
              <a:lnSpc>
                <a:spcPct val="150000"/>
              </a:lnSpc>
            </a:pPr>
            <a:r>
              <a:rPr lang="en-US" dirty="0"/>
              <a:t>Time:</a:t>
            </a:r>
          </a:p>
        </p:txBody>
      </p:sp>
    </p:spTree>
    <p:extLst>
      <p:ext uri="{BB962C8B-B14F-4D97-AF65-F5344CB8AC3E}">
        <p14:creationId xmlns:p14="http://schemas.microsoft.com/office/powerpoint/2010/main" val="73527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 Leadership</a:t>
            </a:r>
          </a:p>
        </p:txBody>
      </p:sp>
      <p:sp>
        <p:nvSpPr>
          <p:cNvPr id="3" name="Content Placeholder 2"/>
          <p:cNvSpPr>
            <a:spLocks noGrp="1"/>
          </p:cNvSpPr>
          <p:nvPr>
            <p:ph idx="1"/>
          </p:nvPr>
        </p:nvSpPr>
        <p:spPr/>
        <p:txBody>
          <a:bodyPr/>
          <a:lstStyle/>
          <a:p>
            <a:pPr>
              <a:lnSpc>
                <a:spcPct val="150000"/>
              </a:lnSpc>
            </a:pPr>
            <a:r>
              <a:rPr lang="en-US" dirty="0"/>
              <a:t>Cub Master contact info:</a:t>
            </a:r>
          </a:p>
          <a:p>
            <a:pPr lvl="1">
              <a:lnSpc>
                <a:spcPct val="150000"/>
              </a:lnSpc>
            </a:pPr>
            <a:endParaRPr lang="en-US" dirty="0"/>
          </a:p>
          <a:p>
            <a:pPr lvl="1">
              <a:lnSpc>
                <a:spcPct val="150000"/>
              </a:lnSpc>
            </a:pPr>
            <a:endParaRPr lang="en-US" dirty="0"/>
          </a:p>
          <a:p>
            <a:pPr>
              <a:lnSpc>
                <a:spcPct val="150000"/>
              </a:lnSpc>
            </a:pPr>
            <a:r>
              <a:rPr lang="en-US" dirty="0"/>
              <a:t>Committee Chair contact info:</a:t>
            </a:r>
          </a:p>
          <a:p>
            <a:pPr lvl="1">
              <a:lnSpc>
                <a:spcPct val="150000"/>
              </a:lnSpc>
            </a:pPr>
            <a:endParaRPr lang="en-US" dirty="0"/>
          </a:p>
        </p:txBody>
      </p:sp>
    </p:spTree>
    <p:extLst>
      <p:ext uri="{BB962C8B-B14F-4D97-AF65-F5344CB8AC3E}">
        <p14:creationId xmlns:p14="http://schemas.microsoft.com/office/powerpoint/2010/main" val="314394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Pack funds itself</a:t>
            </a:r>
          </a:p>
        </p:txBody>
      </p:sp>
      <p:sp>
        <p:nvSpPr>
          <p:cNvPr id="3" name="Content Placeholder 2"/>
          <p:cNvSpPr>
            <a:spLocks noGrp="1"/>
          </p:cNvSpPr>
          <p:nvPr>
            <p:ph idx="1"/>
          </p:nvPr>
        </p:nvSpPr>
        <p:spPr/>
        <p:txBody>
          <a:bodyPr/>
          <a:lstStyle/>
          <a:p>
            <a:r>
              <a:rPr lang="en-US" dirty="0"/>
              <a:t>Pack dues (if any)</a:t>
            </a:r>
          </a:p>
          <a:p>
            <a:endParaRPr lang="en-US" dirty="0"/>
          </a:p>
          <a:p>
            <a:r>
              <a:rPr lang="en-US" dirty="0"/>
              <a:t>Annual fundraisers</a:t>
            </a:r>
          </a:p>
          <a:p>
            <a:pPr lvl="1"/>
            <a:r>
              <a:rPr lang="en-US" dirty="0"/>
              <a:t>Popcorn Sales</a:t>
            </a:r>
          </a:p>
          <a:p>
            <a:pPr lvl="1"/>
            <a:r>
              <a:rPr lang="en-US" dirty="0"/>
              <a:t>Spring Product Sales</a:t>
            </a:r>
          </a:p>
        </p:txBody>
      </p:sp>
      <p:pic>
        <p:nvPicPr>
          <p:cNvPr id="4" name="Picture 6" descr="popcor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8010" y="1787525"/>
            <a:ext cx="242809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47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Registration Fees</a:t>
            </a:r>
          </a:p>
        </p:txBody>
      </p:sp>
      <p:sp>
        <p:nvSpPr>
          <p:cNvPr id="5" name="Content Placeholder 2">
            <a:extLst>
              <a:ext uri="{FF2B5EF4-FFF2-40B4-BE49-F238E27FC236}">
                <a16:creationId xmlns:a16="http://schemas.microsoft.com/office/drawing/2014/main" id="{CB10FD04-F35F-4887-B9F6-3421AD46166B}"/>
              </a:ext>
            </a:extLst>
          </p:cNvPr>
          <p:cNvSpPr>
            <a:spLocks noGrp="1"/>
          </p:cNvSpPr>
          <p:nvPr>
            <p:ph idx="1"/>
          </p:nvPr>
        </p:nvSpPr>
        <p:spPr>
          <a:xfrm>
            <a:off x="1676400" y="1371600"/>
            <a:ext cx="7239000" cy="4525963"/>
          </a:xfrm>
        </p:spPr>
        <p:txBody>
          <a:bodyPr/>
          <a:lstStyle/>
          <a:p>
            <a:r>
              <a:rPr lang="en-US" dirty="0"/>
              <a:t>$14 a month, paid annually ($168)</a:t>
            </a:r>
          </a:p>
          <a:p>
            <a:pPr lvl="1" indent="-342900">
              <a:lnSpc>
                <a:spcPct val="107000"/>
              </a:lnSpc>
              <a:spcBef>
                <a:spcPts val="0"/>
              </a:spcBef>
              <a:spcAft>
                <a:spcPts val="0"/>
              </a:spcAft>
              <a:buFont typeface="Arial" panose="020B0604020202020204" pitchFamily="34" charset="0"/>
              <a:buChar char="•"/>
              <a:tabLst>
                <a:tab pos="857250" algn="l"/>
              </a:tabLst>
            </a:pPr>
            <a:r>
              <a:rPr lang="en-US" sz="1800" kern="100" dirty="0">
                <a:latin typeface="Aptos" panose="020B0004020202020204" pitchFamily="34" charset="0"/>
                <a:ea typeface="Aptos" panose="020B0004020202020204" pitchFamily="34" charset="0"/>
                <a:cs typeface="Times New Roman" panose="02020603050405020304" pitchFamily="18" charset="0"/>
              </a:rPr>
              <a:t>Includes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National Membership Fee &amp; Council Program Fee. </a:t>
            </a:r>
          </a:p>
          <a:p>
            <a:pPr lvl="1" indent="-342900">
              <a:lnSpc>
                <a:spcPct val="107000"/>
              </a:lnSpc>
              <a:spcBef>
                <a:spcPts val="0"/>
              </a:spcBef>
              <a:spcAft>
                <a:spcPts val="0"/>
              </a:spcAft>
              <a:buFont typeface="Arial" panose="020B0604020202020204" pitchFamily="34" charset="0"/>
              <a:buChar char="•"/>
              <a:tabLst>
                <a:tab pos="857250" algn="l"/>
              </a:tabLst>
            </a:pPr>
            <a:r>
              <a:rPr lang="en-US" sz="1800" kern="100" dirty="0">
                <a:latin typeface="Aptos" panose="020B0004020202020204" pitchFamily="34" charset="0"/>
                <a:ea typeface="Aptos" panose="020B0004020202020204" pitchFamily="34" charset="0"/>
                <a:cs typeface="Times New Roman" panose="02020603050405020304" pitchFamily="18" charset="0"/>
              </a:rPr>
              <a:t>Includes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Local Council Insurance fees, Accident Insurance, Participant Health Insurance, and Property Insurance. </a:t>
            </a:r>
          </a:p>
          <a:p>
            <a:pPr lvl="1" indent="-342900">
              <a:lnSpc>
                <a:spcPct val="107000"/>
              </a:lnSpc>
              <a:spcBef>
                <a:spcPts val="0"/>
              </a:spcBef>
              <a:spcAft>
                <a:spcPts val="0"/>
              </a:spcAft>
              <a:buFont typeface="Arial" panose="020B0604020202020204" pitchFamily="34" charset="0"/>
              <a:buChar char="•"/>
              <a:tabLst>
                <a:tab pos="857250" algn="l"/>
              </a:tabLst>
            </a:pPr>
            <a:r>
              <a:rPr lang="en-US" sz="1800" kern="100" dirty="0">
                <a:latin typeface="Aptos" panose="020B0004020202020204" pitchFamily="34" charset="0"/>
                <a:ea typeface="Aptos" panose="020B0004020202020204" pitchFamily="34" charset="0"/>
                <a:cs typeface="Times New Roman" panose="02020603050405020304" pitchFamily="18" charset="0"/>
              </a:rPr>
              <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ncludes the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Scout Handbook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any new Scout when they join Scouting for the first time ($25 Value). </a:t>
            </a:r>
          </a:p>
          <a:p>
            <a:pPr lvl="1" indent="-342900">
              <a:lnSpc>
                <a:spcPct val="107000"/>
              </a:lnSpc>
              <a:spcBef>
                <a:spcPts val="0"/>
              </a:spcBef>
              <a:spcAft>
                <a:spcPts val="0"/>
              </a:spcAft>
              <a:buFont typeface="Arial" panose="020B0604020202020204" pitchFamily="34" charset="0"/>
              <a:buChar char="•"/>
              <a:tabLst>
                <a:tab pos="857250" algn="l"/>
              </a:tabLst>
            </a:pPr>
            <a:endParaRPr lang="en-US" dirty="0"/>
          </a:p>
          <a:p>
            <a:r>
              <a:rPr lang="en-US" dirty="0"/>
              <a:t>Scout’s Life Magazine is </a:t>
            </a:r>
            <a:r>
              <a:rPr lang="en-US" b="1" dirty="0"/>
              <a:t>$15        </a:t>
            </a:r>
            <a:endParaRPr lang="en-US" dirty="0"/>
          </a:p>
          <a:p>
            <a:r>
              <a:rPr lang="en-US" dirty="0"/>
              <a:t>Pack Dues are </a:t>
            </a:r>
            <a:r>
              <a:rPr lang="en-US" b="1" dirty="0"/>
              <a:t>$ </a:t>
            </a:r>
            <a:r>
              <a:rPr lang="en-US" dirty="0"/>
              <a:t>             </a:t>
            </a:r>
            <a:r>
              <a:rPr lang="en-US" i="1" dirty="0">
                <a:solidFill>
                  <a:srgbClr val="FFFF00"/>
                </a:solidFill>
              </a:rPr>
              <a:t>(if any, or delete)</a:t>
            </a:r>
          </a:p>
          <a:p>
            <a:endParaRPr lang="en-US" dirty="0"/>
          </a:p>
          <a:p>
            <a:pPr marL="0" indent="0" algn="ctr">
              <a:buNone/>
            </a:pPr>
            <a:r>
              <a:rPr lang="en-US" sz="2400" dirty="0"/>
              <a:t>There will be additional costs for campouts, uniforms etc. </a:t>
            </a:r>
          </a:p>
        </p:txBody>
      </p:sp>
    </p:spTree>
    <p:extLst>
      <p:ext uri="{BB962C8B-B14F-4D97-AF65-F5344CB8AC3E}">
        <p14:creationId xmlns:p14="http://schemas.microsoft.com/office/powerpoint/2010/main" val="56743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 Breakouts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Take 10 Minutes to </a:t>
            </a:r>
          </a:p>
          <a:p>
            <a:pPr marL="0" indent="0" algn="ctr">
              <a:buNone/>
            </a:pPr>
            <a:r>
              <a:rPr lang="en-US" dirty="0"/>
              <a:t>Ensure all Dens have full leadership!</a:t>
            </a:r>
          </a:p>
          <a:p>
            <a:endParaRPr lang="en-US" dirty="0"/>
          </a:p>
        </p:txBody>
      </p:sp>
    </p:spTree>
    <p:extLst>
      <p:ext uri="{BB962C8B-B14F-4D97-AF65-F5344CB8AC3E}">
        <p14:creationId xmlns:p14="http://schemas.microsoft.com/office/powerpoint/2010/main" val="202404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467600" cy="792162"/>
          </a:xfrm>
        </p:spPr>
        <p:txBody>
          <a:bodyPr/>
          <a:lstStyle/>
          <a:p>
            <a:pPr eaLnBrk="1" hangingPunct="1"/>
            <a:r>
              <a:rPr lang="en-US" altLang="en-US" b="1" dirty="0"/>
              <a:t>Why the Magic Circle?</a:t>
            </a:r>
          </a:p>
        </p:txBody>
      </p:sp>
      <p:sp>
        <p:nvSpPr>
          <p:cNvPr id="20483" name="Content Placeholder 2"/>
          <p:cNvSpPr>
            <a:spLocks noGrp="1"/>
          </p:cNvSpPr>
          <p:nvPr>
            <p:ph idx="1"/>
          </p:nvPr>
        </p:nvSpPr>
        <p:spPr>
          <a:xfrm>
            <a:off x="457200" y="1295400"/>
            <a:ext cx="8305800" cy="5181600"/>
          </a:xfrm>
        </p:spPr>
        <p:txBody>
          <a:bodyPr/>
          <a:lstStyle/>
          <a:p>
            <a:pPr eaLnBrk="1" hangingPunct="1">
              <a:buClrTx/>
              <a:defRPr/>
            </a:pPr>
            <a:r>
              <a:rPr lang="en-US" altLang="en-US" sz="2800" dirty="0"/>
              <a:t>The Magic Circle is a simple way to recruit new parents &amp; it works like MAGIC!</a:t>
            </a:r>
          </a:p>
          <a:p>
            <a:pPr eaLnBrk="1" hangingPunct="1">
              <a:buClrTx/>
              <a:defRPr/>
            </a:pPr>
            <a:endParaRPr lang="en-US" altLang="en-US" sz="1000" dirty="0"/>
          </a:p>
          <a:p>
            <a:pPr eaLnBrk="1" hangingPunct="1">
              <a:buClrTx/>
              <a:defRPr/>
            </a:pPr>
            <a:r>
              <a:rPr lang="en-US" altLang="en-US" sz="2800" dirty="0"/>
              <a:t>It creates an environment where the parents speak to each other </a:t>
            </a:r>
          </a:p>
          <a:p>
            <a:pPr lvl="1" eaLnBrk="1" hangingPunct="1">
              <a:buClrTx/>
              <a:defRPr/>
            </a:pPr>
            <a:r>
              <a:rPr lang="en-US" altLang="en-US" sz="2000" dirty="0"/>
              <a:t>They become comfortable with each other</a:t>
            </a:r>
          </a:p>
          <a:p>
            <a:pPr lvl="1" eaLnBrk="1" hangingPunct="1">
              <a:buClrTx/>
              <a:defRPr/>
            </a:pPr>
            <a:r>
              <a:rPr lang="en-US" altLang="en-US" sz="2000" dirty="0"/>
              <a:t>They share contact information</a:t>
            </a:r>
          </a:p>
          <a:p>
            <a:pPr lvl="1" eaLnBrk="1" hangingPunct="1">
              <a:buClrTx/>
              <a:defRPr/>
            </a:pPr>
            <a:r>
              <a:rPr lang="en-US" altLang="en-US" sz="2000" dirty="0"/>
              <a:t>They begin to make friendships </a:t>
            </a:r>
          </a:p>
          <a:p>
            <a:pPr marL="449263" lvl="1" indent="0" eaLnBrk="1" hangingPunct="1">
              <a:buClrTx/>
              <a:buNone/>
              <a:defRPr/>
            </a:pPr>
            <a:endParaRPr lang="en-US" altLang="en-US" sz="1000" dirty="0"/>
          </a:p>
          <a:p>
            <a:pPr eaLnBrk="1" hangingPunct="1">
              <a:buClrTx/>
              <a:defRPr/>
            </a:pPr>
            <a:r>
              <a:rPr lang="en-US" altLang="en-US" sz="2800" dirty="0"/>
              <a:t>This is VERY important because:</a:t>
            </a:r>
          </a:p>
          <a:p>
            <a:pPr lvl="1" eaLnBrk="1" hangingPunct="1">
              <a:buClrTx/>
              <a:defRPr/>
            </a:pPr>
            <a:r>
              <a:rPr lang="en-US" altLang="en-US" sz="2000" dirty="0"/>
              <a:t>At their next Den Meeting, </a:t>
            </a:r>
          </a:p>
          <a:p>
            <a:pPr marL="449263" lvl="1" indent="0" eaLnBrk="1" hangingPunct="1">
              <a:buClrTx/>
              <a:buNone/>
              <a:defRPr/>
            </a:pPr>
            <a:r>
              <a:rPr lang="en-US" altLang="en-US" sz="2400" dirty="0"/>
              <a:t>   </a:t>
            </a:r>
            <a:r>
              <a:rPr lang="en-US" altLang="en-US" sz="2800" b="1" u="sng" dirty="0"/>
              <a:t>they will be the only people there!</a:t>
            </a:r>
          </a:p>
          <a:p>
            <a:pPr eaLnBrk="1" hangingPunct="1">
              <a:buClrTx/>
              <a:buFont typeface="Wingdings 2" panose="05020102010507070707" pitchFamily="18" charset="2"/>
              <a:buNone/>
              <a:defRPr/>
            </a:pPr>
            <a:endParaRPr lang="en-US" altLang="en-US" sz="800" dirty="0"/>
          </a:p>
        </p:txBody>
      </p:sp>
    </p:spTree>
    <p:extLst>
      <p:ext uri="{BB962C8B-B14F-4D97-AF65-F5344CB8AC3E}">
        <p14:creationId xmlns:p14="http://schemas.microsoft.com/office/powerpoint/2010/main" val="3318485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467600" cy="792162"/>
          </a:xfrm>
        </p:spPr>
        <p:txBody>
          <a:bodyPr/>
          <a:lstStyle/>
          <a:p>
            <a:pPr eaLnBrk="1" hangingPunct="1"/>
            <a:r>
              <a:rPr lang="en-US" altLang="en-US" b="1" dirty="0"/>
              <a:t>How the Magic Circle Works</a:t>
            </a:r>
          </a:p>
        </p:txBody>
      </p:sp>
      <p:sp>
        <p:nvSpPr>
          <p:cNvPr id="20483" name="Content Placeholder 2"/>
          <p:cNvSpPr>
            <a:spLocks noGrp="1"/>
          </p:cNvSpPr>
          <p:nvPr>
            <p:ph idx="1"/>
          </p:nvPr>
        </p:nvSpPr>
        <p:spPr>
          <a:xfrm>
            <a:off x="457200" y="1295400"/>
            <a:ext cx="8305800" cy="5181600"/>
          </a:xfrm>
        </p:spPr>
        <p:txBody>
          <a:bodyPr/>
          <a:lstStyle/>
          <a:p>
            <a:pPr eaLnBrk="1" hangingPunct="1">
              <a:buClrTx/>
              <a:buFont typeface="Franklin Gothic Book" panose="020B0503020102020204" pitchFamily="34" charset="0"/>
              <a:buAutoNum type="arabicPeriod"/>
              <a:defRPr/>
            </a:pPr>
            <a:r>
              <a:rPr lang="en-US" altLang="en-US" sz="1600" dirty="0"/>
              <a:t>Be sure that the group is divided into Dens via Table Tents: </a:t>
            </a:r>
          </a:p>
          <a:p>
            <a:pPr lvl="1" eaLnBrk="1" hangingPunct="1">
              <a:buClrTx/>
              <a:defRPr/>
            </a:pPr>
            <a:r>
              <a:rPr lang="en-US" altLang="en-US" sz="1200" dirty="0"/>
              <a:t>Lion, Tiger, Wolf, Bear, </a:t>
            </a:r>
            <a:r>
              <a:rPr lang="en-US" altLang="en-US" sz="1200" dirty="0" err="1"/>
              <a:t>Webelos</a:t>
            </a:r>
            <a:r>
              <a:rPr lang="en-US" altLang="en-US" sz="1200" dirty="0"/>
              <a:t>, Arrow of Light</a:t>
            </a:r>
          </a:p>
          <a:p>
            <a:pPr eaLnBrk="1" hangingPunct="1">
              <a:buClrTx/>
              <a:buFont typeface="Wingdings 2" panose="05020102010507070707" pitchFamily="18" charset="2"/>
              <a:buNone/>
              <a:defRPr/>
            </a:pPr>
            <a:endParaRPr lang="en-US" altLang="en-US" sz="800" dirty="0"/>
          </a:p>
          <a:p>
            <a:pPr eaLnBrk="1" hangingPunct="1">
              <a:buClrTx/>
              <a:buFont typeface="Franklin Gothic Book" panose="020B0503020102020204" pitchFamily="34" charset="0"/>
              <a:buAutoNum type="arabicPeriod" startAt="2"/>
              <a:defRPr/>
            </a:pPr>
            <a:r>
              <a:rPr lang="en-US" altLang="en-US" sz="1600" dirty="0"/>
              <a:t>Ask for a scribe:</a:t>
            </a:r>
          </a:p>
          <a:p>
            <a:pPr lvl="1" eaLnBrk="1" hangingPunct="1">
              <a:buClrTx/>
              <a:defRPr/>
            </a:pPr>
            <a:r>
              <a:rPr lang="en-US" altLang="en-US" sz="1200" dirty="0"/>
              <a:t>Ask him/her to write down the vacant positions needing filled</a:t>
            </a:r>
          </a:p>
          <a:p>
            <a:pPr lvl="1" eaLnBrk="1" hangingPunct="1">
              <a:buClrTx/>
              <a:defRPr/>
            </a:pPr>
            <a:r>
              <a:rPr lang="en-US" altLang="en-US" sz="1200" dirty="0"/>
              <a:t>List a position for all the adults at the table (nobody gets left out)</a:t>
            </a:r>
          </a:p>
          <a:p>
            <a:pPr lvl="1" eaLnBrk="1" hangingPunct="1">
              <a:buClrTx/>
              <a:defRPr/>
            </a:pPr>
            <a:r>
              <a:rPr lang="en-US" altLang="en-US" sz="1200" dirty="0"/>
              <a:t>Positions can be:</a:t>
            </a:r>
          </a:p>
          <a:p>
            <a:pPr lvl="2" eaLnBrk="1" hangingPunct="1">
              <a:buClrTx/>
              <a:defRPr/>
            </a:pPr>
            <a:r>
              <a:rPr lang="en-US" altLang="en-US" sz="1200" dirty="0"/>
              <a:t>Den Leader, Assistant Den Leader, Pack Committee Member, etc.</a:t>
            </a:r>
          </a:p>
          <a:p>
            <a:pPr lvl="1" eaLnBrk="1" hangingPunct="1">
              <a:buClrTx/>
              <a:defRPr/>
            </a:pPr>
            <a:r>
              <a:rPr lang="en-US" altLang="en-US" sz="1200" dirty="0"/>
              <a:t>Inform the group that they must decide who will do each job.</a:t>
            </a:r>
          </a:p>
          <a:p>
            <a:pPr marL="449263" lvl="1" indent="0" eaLnBrk="1" hangingPunct="1">
              <a:buClrTx/>
              <a:buFont typeface="Arial" panose="020B0604020202020204" pitchFamily="34" charset="0"/>
              <a:buNone/>
              <a:defRPr/>
            </a:pPr>
            <a:endParaRPr lang="en-US" altLang="en-US" sz="800" dirty="0"/>
          </a:p>
          <a:p>
            <a:pPr eaLnBrk="1" hangingPunct="1">
              <a:buClrTx/>
              <a:buFont typeface="Franklin Gothic Book" panose="020B0503020102020204" pitchFamily="34" charset="0"/>
              <a:buAutoNum type="arabicPeriod" startAt="2"/>
              <a:defRPr/>
            </a:pPr>
            <a:r>
              <a:rPr lang="en-US" altLang="en-US" sz="1600" dirty="0"/>
              <a:t>Walk to the next table / Step away:</a:t>
            </a:r>
          </a:p>
          <a:p>
            <a:pPr lvl="1" eaLnBrk="1" hangingPunct="1">
              <a:buClrTx/>
              <a:defRPr/>
            </a:pPr>
            <a:r>
              <a:rPr lang="en-US" altLang="en-US" sz="1200" dirty="0"/>
              <a:t>Just say “We’ll let you talk amongst yourselves and will be back in a second.” </a:t>
            </a:r>
          </a:p>
          <a:p>
            <a:pPr lvl="1" eaLnBrk="1" hangingPunct="1">
              <a:buClrTx/>
              <a:defRPr/>
            </a:pPr>
            <a:r>
              <a:rPr lang="en-US" altLang="en-US" sz="1200" dirty="0"/>
              <a:t>You and the other people helping </a:t>
            </a:r>
            <a:r>
              <a:rPr lang="en-US" altLang="en-US" sz="1200" b="1" dirty="0"/>
              <a:t>must</a:t>
            </a:r>
            <a:r>
              <a:rPr lang="en-US" altLang="en-US" sz="1200" dirty="0"/>
              <a:t> leave the room or area at this time. </a:t>
            </a:r>
          </a:p>
          <a:p>
            <a:pPr lvl="1" eaLnBrk="1" hangingPunct="1">
              <a:buClrTx/>
              <a:defRPr/>
            </a:pPr>
            <a:r>
              <a:rPr lang="en-US" altLang="en-US" sz="1200" dirty="0"/>
              <a:t>Stay away at long enough for them to make a decision</a:t>
            </a:r>
          </a:p>
          <a:p>
            <a:pPr lvl="1" eaLnBrk="1" hangingPunct="1">
              <a:buClrTx/>
              <a:defRPr/>
            </a:pPr>
            <a:endParaRPr lang="en-US" altLang="en-US" sz="800" dirty="0"/>
          </a:p>
          <a:p>
            <a:pPr eaLnBrk="1" hangingPunct="1">
              <a:buClrTx/>
              <a:buFont typeface="Franklin Gothic Book" panose="020B0503020102020204" pitchFamily="34" charset="0"/>
              <a:buAutoNum type="arabicPeriod" startAt="2"/>
              <a:defRPr/>
            </a:pPr>
            <a:r>
              <a:rPr lang="en-US" altLang="en-US" sz="1600" dirty="0"/>
              <a:t>Upon returning</a:t>
            </a:r>
          </a:p>
          <a:p>
            <a:pPr lvl="1" eaLnBrk="1" hangingPunct="1">
              <a:buClrTx/>
              <a:defRPr/>
            </a:pPr>
            <a:r>
              <a:rPr lang="en-US" altLang="en-US" sz="1200" dirty="0"/>
              <a:t>Provide adult applications for the new leaders</a:t>
            </a:r>
          </a:p>
          <a:p>
            <a:pPr lvl="1" eaLnBrk="1" hangingPunct="1">
              <a:buClrTx/>
              <a:defRPr/>
            </a:pPr>
            <a:r>
              <a:rPr lang="en-US" altLang="en-US" sz="1200" dirty="0"/>
              <a:t>If they haven’t made a decision or have questions. Answer their questions as simply as possible and then move on to the next table. </a:t>
            </a:r>
          </a:p>
          <a:p>
            <a:pPr lvl="1" eaLnBrk="1" hangingPunct="1">
              <a:buClrTx/>
              <a:defRPr/>
            </a:pPr>
            <a:r>
              <a:rPr lang="en-US" altLang="en-US" sz="1200" dirty="0"/>
              <a:t>Keep encouraging the parents to make a decision until you have a complete team.</a:t>
            </a:r>
          </a:p>
          <a:p>
            <a:pPr lvl="1" eaLnBrk="1" hangingPunct="1">
              <a:buClrTx/>
              <a:defRPr/>
            </a:pPr>
            <a:r>
              <a:rPr lang="en-US" altLang="en-US" sz="1200" dirty="0"/>
              <a:t>Don’t stand around the Den!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467600" cy="792162"/>
          </a:xfrm>
        </p:spPr>
        <p:txBody>
          <a:bodyPr/>
          <a:lstStyle/>
          <a:p>
            <a:pPr eaLnBrk="1" hangingPunct="1"/>
            <a:r>
              <a:rPr lang="en-US" altLang="en-US" sz="4300" b="1" dirty="0"/>
              <a:t>New Den Membership Rosters</a:t>
            </a:r>
          </a:p>
        </p:txBody>
      </p:sp>
      <p:pic>
        <p:nvPicPr>
          <p:cNvPr id="3" name="Picture 2">
            <a:extLst>
              <a:ext uri="{FF2B5EF4-FFF2-40B4-BE49-F238E27FC236}">
                <a16:creationId xmlns:a16="http://schemas.microsoft.com/office/drawing/2014/main" id="{7347215F-25EE-09C4-27D0-DC7C6CC8333D}"/>
              </a:ext>
            </a:extLst>
          </p:cNvPr>
          <p:cNvPicPr>
            <a:picLocks noChangeAspect="1"/>
          </p:cNvPicPr>
          <p:nvPr/>
        </p:nvPicPr>
        <p:blipFill>
          <a:blip r:embed="rId3"/>
          <a:stretch>
            <a:fillRect/>
          </a:stretch>
        </p:blipFill>
        <p:spPr>
          <a:xfrm>
            <a:off x="381000" y="1095153"/>
            <a:ext cx="7391400" cy="4504474"/>
          </a:xfrm>
          <a:prstGeom prst="rect">
            <a:avLst/>
          </a:prstGeom>
        </p:spPr>
      </p:pic>
    </p:spTree>
    <p:extLst>
      <p:ext uri="{BB962C8B-B14F-4D97-AF65-F5344CB8AC3E}">
        <p14:creationId xmlns:p14="http://schemas.microsoft.com/office/powerpoint/2010/main" val="2276620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 Presentation!</a:t>
            </a:r>
          </a:p>
        </p:txBody>
      </p:sp>
    </p:spTree>
    <p:extLst>
      <p:ext uri="{BB962C8B-B14F-4D97-AF65-F5344CB8AC3E}">
        <p14:creationId xmlns:p14="http://schemas.microsoft.com/office/powerpoint/2010/main" val="38534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153400" cy="1143000"/>
          </a:xfrm>
        </p:spPr>
        <p:txBody>
          <a:bodyPr/>
          <a:lstStyle/>
          <a:p>
            <a:pPr eaLnBrk="1" hangingPunct="1"/>
            <a:r>
              <a:rPr lang="en-US" altLang="en-US" sz="2000" dirty="0"/>
              <a:t>Full Family Fall Recruitment</a:t>
            </a:r>
            <a:br>
              <a:rPr lang="en-US" altLang="en-US" sz="4300" b="1" dirty="0"/>
            </a:br>
            <a:r>
              <a:rPr lang="en-US" altLang="en-US" sz="4300" b="1" dirty="0"/>
              <a:t>KEY POINTS TO THE PLAN</a:t>
            </a:r>
            <a:endParaRPr lang="en-US" altLang="en-US" sz="3300" dirty="0"/>
          </a:p>
        </p:txBody>
      </p:sp>
      <p:sp>
        <p:nvSpPr>
          <p:cNvPr id="7171" name="Content Placeholder 2"/>
          <p:cNvSpPr>
            <a:spLocks noGrp="1"/>
          </p:cNvSpPr>
          <p:nvPr>
            <p:ph idx="1"/>
          </p:nvPr>
        </p:nvSpPr>
        <p:spPr>
          <a:xfrm>
            <a:off x="457200" y="1371600"/>
            <a:ext cx="8153400" cy="4114800"/>
          </a:xfrm>
        </p:spPr>
        <p:txBody>
          <a:bodyPr/>
          <a:lstStyle/>
          <a:p>
            <a:pPr eaLnBrk="1" hangingPunct="1">
              <a:lnSpc>
                <a:spcPct val="150000"/>
              </a:lnSpc>
            </a:pPr>
            <a:r>
              <a:rPr lang="en-US" altLang="en-US" dirty="0"/>
              <a:t>1</a:t>
            </a:r>
            <a:r>
              <a:rPr lang="en-US" altLang="en-US" baseline="30000" dirty="0"/>
              <a:t>st</a:t>
            </a:r>
            <a:r>
              <a:rPr lang="en-US" altLang="en-US" dirty="0"/>
              <a:t> - It’s about recruiting parents!</a:t>
            </a:r>
          </a:p>
          <a:p>
            <a:pPr eaLnBrk="1" hangingPunct="1">
              <a:lnSpc>
                <a:spcPct val="150000"/>
              </a:lnSpc>
            </a:pPr>
            <a:r>
              <a:rPr lang="en-US" altLang="en-US" dirty="0"/>
              <a:t>2</a:t>
            </a:r>
            <a:r>
              <a:rPr lang="en-US" altLang="en-US" baseline="30000" dirty="0"/>
              <a:t>nd</a:t>
            </a:r>
            <a:r>
              <a:rPr lang="en-US" altLang="en-US" dirty="0"/>
              <a:t> - It’s about Coordination</a:t>
            </a:r>
          </a:p>
          <a:p>
            <a:pPr lvl="1" eaLnBrk="1" hangingPunct="1">
              <a:lnSpc>
                <a:spcPct val="150000"/>
              </a:lnSpc>
            </a:pPr>
            <a:r>
              <a:rPr lang="en-US" altLang="en-US" sz="2000" dirty="0"/>
              <a:t>We are 34 Counties in 3 States with 3,000+ Scouts</a:t>
            </a:r>
            <a:endParaRPr lang="en-US" altLang="en-US" dirty="0"/>
          </a:p>
          <a:p>
            <a:pPr eaLnBrk="1" hangingPunct="1">
              <a:lnSpc>
                <a:spcPct val="150000"/>
              </a:lnSpc>
            </a:pPr>
            <a:r>
              <a:rPr lang="en-US" altLang="en-US" dirty="0"/>
              <a:t>3</a:t>
            </a:r>
            <a:r>
              <a:rPr lang="en-US" altLang="en-US" baseline="30000" dirty="0"/>
              <a:t>rd</a:t>
            </a:r>
            <a:r>
              <a:rPr lang="en-US" altLang="en-US" dirty="0"/>
              <a:t> – It’s about using best practices</a:t>
            </a:r>
          </a:p>
          <a:p>
            <a:pPr eaLnBrk="1" hangingPunct="1">
              <a:lnSpc>
                <a:spcPct val="150000"/>
              </a:lnSpc>
            </a:pPr>
            <a:r>
              <a:rPr lang="en-US" altLang="en-US" dirty="0"/>
              <a:t>4</a:t>
            </a:r>
            <a:r>
              <a:rPr lang="en-US" altLang="en-US" baseline="30000" dirty="0"/>
              <a:t>th</a:t>
            </a:r>
            <a:r>
              <a:rPr lang="en-US" altLang="en-US" dirty="0"/>
              <a:t> – It’s about simplifying things </a:t>
            </a:r>
            <a:endParaRPr lang="en-US" altLang="en-US" sz="2000" dirty="0"/>
          </a:p>
          <a:p>
            <a:pPr eaLnBrk="1" hangingPunct="1"/>
            <a:endParaRPr lang="en-US" altLang="en-US" dirty="0"/>
          </a:p>
        </p:txBody>
      </p:sp>
    </p:spTree>
    <p:extLst>
      <p:ext uri="{BB962C8B-B14F-4D97-AF65-F5344CB8AC3E}">
        <p14:creationId xmlns:p14="http://schemas.microsoft.com/office/powerpoint/2010/main" val="35647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4953000"/>
            <a:ext cx="4800600" cy="1107996"/>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8415" cmpd="sng">
                  <a:solidFill>
                    <a:prstClr val="white"/>
                  </a:solidFill>
                  <a:prstDash val="solid"/>
                </a:ln>
                <a:solidFill>
                  <a:srgbClr val="FFC000"/>
                </a:solidFill>
                <a:effectLst>
                  <a:outerShdw blurRad="101600" dist="38100" dir="5400000" sx="86000" sy="86000" algn="t" rotWithShape="0">
                    <a:prstClr val="black">
                      <a:alpha val="30000"/>
                    </a:prstClr>
                  </a:outerShdw>
                </a:effectLst>
                <a:uLnTx/>
                <a:uFillTx/>
                <a:latin typeface="Arial" panose="020B0604020202020204" pitchFamily="34" charset="0"/>
                <a:ea typeface="+mn-ea"/>
                <a:cs typeface="+mn-cs"/>
              </a:rPr>
              <a:t>Questions?</a:t>
            </a:r>
          </a:p>
        </p:txBody>
      </p:sp>
      <p:pic>
        <p:nvPicPr>
          <p:cNvPr id="9" name="Picture 8">
            <a:extLst>
              <a:ext uri="{FF2B5EF4-FFF2-40B4-BE49-F238E27FC236}">
                <a16:creationId xmlns:a16="http://schemas.microsoft.com/office/drawing/2014/main" id="{96C499A1-ECA7-48F4-8CE2-0AAB31E9A520}"/>
              </a:ext>
            </a:extLst>
          </p:cNvPr>
          <p:cNvPicPr>
            <a:picLocks noChangeAspect="1"/>
          </p:cNvPicPr>
          <p:nvPr/>
        </p:nvPicPr>
        <p:blipFill>
          <a:blip r:embed="rId3"/>
          <a:stretch>
            <a:fillRect/>
          </a:stretch>
        </p:blipFill>
        <p:spPr>
          <a:xfrm>
            <a:off x="3200400" y="381000"/>
            <a:ext cx="4343400" cy="4343400"/>
          </a:xfrm>
          <a:prstGeom prst="rect">
            <a:avLst/>
          </a:prstGeom>
        </p:spPr>
      </p:pic>
    </p:spTree>
    <p:extLst>
      <p:ext uri="{BB962C8B-B14F-4D97-AF65-F5344CB8AC3E}">
        <p14:creationId xmlns:p14="http://schemas.microsoft.com/office/powerpoint/2010/main" val="40557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467600" cy="639762"/>
          </a:xfrm>
        </p:spPr>
        <p:txBody>
          <a:bodyPr/>
          <a:lstStyle/>
          <a:p>
            <a:pPr eaLnBrk="1" hangingPunct="1"/>
            <a:r>
              <a:rPr lang="en-US" altLang="en-US" sz="3200" b="1" dirty="0"/>
              <a:t>5 STEPS </a:t>
            </a:r>
            <a:r>
              <a:rPr lang="en-US" altLang="en-US" sz="2800" dirty="0"/>
              <a:t>to a Successful Fall Recruitment</a:t>
            </a:r>
            <a:endParaRPr lang="en-US" altLang="en-US" dirty="0"/>
          </a:p>
        </p:txBody>
      </p:sp>
      <p:sp>
        <p:nvSpPr>
          <p:cNvPr id="10243" name="Content Placeholder 2"/>
          <p:cNvSpPr>
            <a:spLocks noGrp="1"/>
          </p:cNvSpPr>
          <p:nvPr>
            <p:ph idx="1"/>
          </p:nvPr>
        </p:nvSpPr>
        <p:spPr>
          <a:xfrm>
            <a:off x="457200" y="1066800"/>
            <a:ext cx="8382000" cy="4876800"/>
          </a:xfrm>
        </p:spPr>
        <p:txBody>
          <a:bodyPr/>
          <a:lstStyle/>
          <a:p>
            <a:pPr marL="0" indent="0" eaLnBrk="1" hangingPunct="1">
              <a:lnSpc>
                <a:spcPct val="150000"/>
              </a:lnSpc>
              <a:buClrTx/>
              <a:buNone/>
            </a:pPr>
            <a:r>
              <a:rPr lang="en-US" altLang="en-US" sz="2500" dirty="0"/>
              <a:t>Step 1:	Pack Organizes a Volunteer Team</a:t>
            </a:r>
          </a:p>
          <a:p>
            <a:pPr marL="0" indent="0" eaLnBrk="1" hangingPunct="1">
              <a:lnSpc>
                <a:spcPct val="150000"/>
              </a:lnSpc>
              <a:buClrTx/>
              <a:buNone/>
            </a:pPr>
            <a:r>
              <a:rPr lang="en-US" altLang="en-US" sz="2500" dirty="0"/>
              <a:t>Step 2: 	Pack Heavily Promotes &amp; does Scout Talks</a:t>
            </a:r>
          </a:p>
          <a:p>
            <a:pPr marL="0" indent="0" eaLnBrk="1" hangingPunct="1">
              <a:lnSpc>
                <a:spcPct val="150000"/>
              </a:lnSpc>
              <a:buClrTx/>
              <a:buNone/>
            </a:pPr>
            <a:r>
              <a:rPr lang="en-US" altLang="en-US" sz="2500" dirty="0"/>
              <a:t>Step 3: 	Pack Holds a Sign-up Night at each 			individual Elementary School</a:t>
            </a:r>
          </a:p>
          <a:p>
            <a:pPr marL="0" indent="0" eaLnBrk="1" hangingPunct="1">
              <a:lnSpc>
                <a:spcPct val="150000"/>
              </a:lnSpc>
              <a:buClrTx/>
              <a:buNone/>
            </a:pPr>
            <a:r>
              <a:rPr lang="en-US" altLang="en-US" sz="2500" dirty="0"/>
              <a:t>Step 4: 	Pack Turns-in Paperwork &amp; Receives 			Handbooks</a:t>
            </a:r>
          </a:p>
          <a:p>
            <a:pPr marL="0" indent="0" eaLnBrk="1" hangingPunct="1">
              <a:lnSpc>
                <a:spcPct val="150000"/>
              </a:lnSpc>
              <a:buClrTx/>
              <a:buNone/>
            </a:pPr>
            <a:r>
              <a:rPr lang="en-US" altLang="en-US" sz="2500" dirty="0"/>
              <a:t>Step 5: 	Pack Holds a Parent Orientation Meeting</a:t>
            </a:r>
          </a:p>
        </p:txBody>
      </p:sp>
    </p:spTree>
    <p:extLst>
      <p:ext uri="{BB962C8B-B14F-4D97-AF65-F5344CB8AC3E}">
        <p14:creationId xmlns:p14="http://schemas.microsoft.com/office/powerpoint/2010/main" val="279903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A871-E5AD-4B79-BCE5-D6FDB62754D8}"/>
              </a:ext>
            </a:extLst>
          </p:cNvPr>
          <p:cNvSpPr>
            <a:spLocks noGrp="1"/>
          </p:cNvSpPr>
          <p:nvPr>
            <p:ph type="title"/>
          </p:nvPr>
        </p:nvSpPr>
        <p:spPr>
          <a:xfrm>
            <a:off x="457200" y="274638"/>
            <a:ext cx="7467600" cy="1143000"/>
          </a:xfrm>
        </p:spPr>
        <p:txBody>
          <a:bodyPr wrap="square" anchor="ctr">
            <a:normAutofit fontScale="90000"/>
          </a:bodyPr>
          <a:lstStyle/>
          <a:p>
            <a:pPr algn="ctr"/>
            <a:r>
              <a:rPr lang="en-US" b="1" dirty="0"/>
              <a:t>How many lives will be changed because of you?</a:t>
            </a:r>
          </a:p>
        </p:txBody>
      </p:sp>
      <p:pic>
        <p:nvPicPr>
          <p:cNvPr id="4" name="Picture 3">
            <a:extLst>
              <a:ext uri="{FF2B5EF4-FFF2-40B4-BE49-F238E27FC236}">
                <a16:creationId xmlns:a16="http://schemas.microsoft.com/office/drawing/2014/main" id="{829990C1-0224-4BF3-96B6-CB03916223DA}"/>
              </a:ext>
            </a:extLst>
          </p:cNvPr>
          <p:cNvPicPr>
            <a:picLocks noChangeAspect="1"/>
          </p:cNvPicPr>
          <p:nvPr/>
        </p:nvPicPr>
        <p:blipFill>
          <a:blip r:embed="rId3">
            <a:extLst>
              <a:ext uri="{28A0092B-C50C-407E-A947-70E740481C1C}">
                <a14:useLocalDpi xmlns:a14="http://schemas.microsoft.com/office/drawing/2010/main" val="0"/>
              </a:ext>
            </a:extLst>
          </a:blip>
          <a:srcRect t="2061" b="2061"/>
          <a:stretch/>
        </p:blipFill>
        <p:spPr>
          <a:xfrm>
            <a:off x="653902" y="1600200"/>
            <a:ext cx="7239000" cy="3988837"/>
          </a:xfrm>
          <a:prstGeom prst="rect">
            <a:avLst/>
          </a:prstGeom>
          <a:noFill/>
        </p:spPr>
      </p:pic>
    </p:spTree>
    <p:extLst>
      <p:ext uri="{BB962C8B-B14F-4D97-AF65-F5344CB8AC3E}">
        <p14:creationId xmlns:p14="http://schemas.microsoft.com/office/powerpoint/2010/main" val="73381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153400" cy="1143000"/>
          </a:xfrm>
        </p:spPr>
        <p:txBody>
          <a:bodyPr/>
          <a:lstStyle/>
          <a:p>
            <a:pPr eaLnBrk="1" hangingPunct="1"/>
            <a:r>
              <a:rPr lang="en-US" altLang="en-US" sz="2000" dirty="0"/>
              <a:t>Full Family Fall Recruitment</a:t>
            </a:r>
            <a:br>
              <a:rPr lang="en-US" altLang="en-US" sz="4300" b="1" dirty="0"/>
            </a:br>
            <a:r>
              <a:rPr lang="en-US" altLang="en-US" sz="4300" b="1" dirty="0"/>
              <a:t>OVERVIEW</a:t>
            </a:r>
            <a:endParaRPr lang="en-US" altLang="en-US" sz="3300" dirty="0"/>
          </a:p>
        </p:txBody>
      </p:sp>
      <p:sp>
        <p:nvSpPr>
          <p:cNvPr id="7171" name="Content Placeholder 2"/>
          <p:cNvSpPr>
            <a:spLocks noGrp="1"/>
          </p:cNvSpPr>
          <p:nvPr>
            <p:ph idx="1"/>
          </p:nvPr>
        </p:nvSpPr>
        <p:spPr>
          <a:xfrm>
            <a:off x="457200" y="1371600"/>
            <a:ext cx="8153400" cy="4114800"/>
          </a:xfrm>
        </p:spPr>
        <p:txBody>
          <a:bodyPr/>
          <a:lstStyle/>
          <a:p>
            <a:pPr marL="36512" indent="0" eaLnBrk="1" hangingPunct="1">
              <a:lnSpc>
                <a:spcPct val="150000"/>
              </a:lnSpc>
              <a:buNone/>
            </a:pPr>
            <a:r>
              <a:rPr lang="en-US" altLang="en-US" dirty="0"/>
              <a:t>5 Steps to a Successful Fall Recruitment</a:t>
            </a:r>
          </a:p>
        </p:txBody>
      </p:sp>
    </p:spTree>
    <p:extLst>
      <p:ext uri="{BB962C8B-B14F-4D97-AF65-F5344CB8AC3E}">
        <p14:creationId xmlns:p14="http://schemas.microsoft.com/office/powerpoint/2010/main" val="226518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467600" cy="639762"/>
          </a:xfrm>
        </p:spPr>
        <p:txBody>
          <a:bodyPr/>
          <a:lstStyle/>
          <a:p>
            <a:pPr eaLnBrk="1" hangingPunct="1"/>
            <a:r>
              <a:rPr lang="en-US" altLang="en-US" sz="3200" b="1" dirty="0"/>
              <a:t>5 STEPS </a:t>
            </a:r>
            <a:r>
              <a:rPr lang="en-US" altLang="en-US" sz="2800" dirty="0"/>
              <a:t>to a Successful Fall Recruitment</a:t>
            </a:r>
            <a:endParaRPr lang="en-US" altLang="en-US" dirty="0"/>
          </a:p>
        </p:txBody>
      </p:sp>
      <p:sp>
        <p:nvSpPr>
          <p:cNvPr id="10243" name="Content Placeholder 2"/>
          <p:cNvSpPr>
            <a:spLocks noGrp="1"/>
          </p:cNvSpPr>
          <p:nvPr>
            <p:ph idx="1"/>
          </p:nvPr>
        </p:nvSpPr>
        <p:spPr>
          <a:xfrm>
            <a:off x="457200" y="1066800"/>
            <a:ext cx="8382000" cy="4876800"/>
          </a:xfrm>
        </p:spPr>
        <p:txBody>
          <a:bodyPr/>
          <a:lstStyle/>
          <a:p>
            <a:pPr marL="0" indent="0" eaLnBrk="1" hangingPunct="1">
              <a:lnSpc>
                <a:spcPct val="150000"/>
              </a:lnSpc>
              <a:buClrTx/>
              <a:buNone/>
            </a:pPr>
            <a:r>
              <a:rPr lang="en-US" altLang="en-US" sz="2500" dirty="0"/>
              <a:t>Step 1:	Pack Organizes a Volunteer Team</a:t>
            </a:r>
          </a:p>
          <a:p>
            <a:pPr marL="0" indent="0" eaLnBrk="1" hangingPunct="1">
              <a:lnSpc>
                <a:spcPct val="150000"/>
              </a:lnSpc>
              <a:buClrTx/>
              <a:buNone/>
            </a:pPr>
            <a:r>
              <a:rPr lang="en-US" altLang="en-US" sz="2500" dirty="0"/>
              <a:t>Step 2: 	Pack Heavily Promotes &amp; does Scout Talks</a:t>
            </a:r>
          </a:p>
          <a:p>
            <a:pPr marL="0" indent="0" eaLnBrk="1" hangingPunct="1">
              <a:lnSpc>
                <a:spcPct val="150000"/>
              </a:lnSpc>
              <a:buClrTx/>
              <a:buNone/>
            </a:pPr>
            <a:r>
              <a:rPr lang="en-US" altLang="en-US" sz="2500" dirty="0"/>
              <a:t>Step 3: 	Pack Holds a Sign-up Night at each 			individual Elementary School</a:t>
            </a:r>
          </a:p>
          <a:p>
            <a:pPr marL="0" indent="0" eaLnBrk="1" hangingPunct="1">
              <a:lnSpc>
                <a:spcPct val="150000"/>
              </a:lnSpc>
              <a:buClrTx/>
              <a:buNone/>
            </a:pPr>
            <a:r>
              <a:rPr lang="en-US" altLang="en-US" sz="2500" dirty="0"/>
              <a:t>Step 4: 	Pack Turns-in Paperwork &amp; Receives 			Handbooks</a:t>
            </a:r>
          </a:p>
          <a:p>
            <a:pPr marL="0" indent="0" eaLnBrk="1" hangingPunct="1">
              <a:lnSpc>
                <a:spcPct val="150000"/>
              </a:lnSpc>
              <a:buClrTx/>
              <a:buNone/>
            </a:pPr>
            <a:r>
              <a:rPr lang="en-US" altLang="en-US" sz="2500" dirty="0"/>
              <a:t>Step 5: 	Pack Holds a Parent Orientation Meeting</a:t>
            </a:r>
          </a:p>
        </p:txBody>
      </p:sp>
    </p:spTree>
    <p:extLst>
      <p:ext uri="{BB962C8B-B14F-4D97-AF65-F5344CB8AC3E}">
        <p14:creationId xmlns:p14="http://schemas.microsoft.com/office/powerpoint/2010/main" val="3968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3: </a:t>
            </a:r>
            <a:r>
              <a:rPr lang="en-US" altLang="en-US" b="1" dirty="0"/>
              <a:t>Hold Sign-up Night(s)</a:t>
            </a:r>
            <a:endParaRPr lang="en-US" altLang="en-US" dirty="0"/>
          </a:p>
        </p:txBody>
      </p:sp>
      <p:sp>
        <p:nvSpPr>
          <p:cNvPr id="10243" name="Content Placeholder 2"/>
          <p:cNvSpPr>
            <a:spLocks noGrp="1"/>
          </p:cNvSpPr>
          <p:nvPr>
            <p:ph idx="1"/>
          </p:nvPr>
        </p:nvSpPr>
        <p:spPr>
          <a:xfrm>
            <a:off x="457200" y="1417638"/>
            <a:ext cx="8382000" cy="4525962"/>
          </a:xfrm>
        </p:spPr>
        <p:txBody>
          <a:bodyPr/>
          <a:lstStyle/>
          <a:p>
            <a:pPr marL="742950" indent="-742950" eaLnBrk="1" hangingPunct="1">
              <a:lnSpc>
                <a:spcPct val="150000"/>
              </a:lnSpc>
              <a:buClrTx/>
            </a:pPr>
            <a:r>
              <a:rPr lang="en-US" altLang="en-US" sz="2500" dirty="0"/>
              <a:t>A Sign-up night is held at each elementary school.</a:t>
            </a:r>
          </a:p>
          <a:p>
            <a:pPr marL="742950" indent="-742950" eaLnBrk="1" hangingPunct="1">
              <a:lnSpc>
                <a:spcPct val="150000"/>
              </a:lnSpc>
              <a:buClrTx/>
            </a:pPr>
            <a:r>
              <a:rPr lang="en-US" altLang="en-US" sz="2500" dirty="0"/>
              <a:t>Welcome Families</a:t>
            </a:r>
          </a:p>
          <a:p>
            <a:pPr marL="1046163" lvl="1" indent="-742950" eaLnBrk="1" hangingPunct="1">
              <a:lnSpc>
                <a:spcPct val="150000"/>
              </a:lnSpc>
              <a:buClrTx/>
            </a:pPr>
            <a:r>
              <a:rPr lang="en-US" altLang="en-US" sz="2100" dirty="0"/>
              <a:t>Provide Pack QR code or Youth App</a:t>
            </a:r>
          </a:p>
          <a:p>
            <a:pPr marL="1046163" lvl="1" indent="-742950" eaLnBrk="1" hangingPunct="1">
              <a:lnSpc>
                <a:spcPct val="150000"/>
              </a:lnSpc>
              <a:buClrTx/>
            </a:pPr>
            <a:r>
              <a:rPr lang="en-US" altLang="en-US" sz="2100" dirty="0"/>
              <a:t>Provide the AWC New Parent Guidebook</a:t>
            </a:r>
          </a:p>
          <a:p>
            <a:pPr marL="1046163" lvl="1" indent="-742950" eaLnBrk="1" hangingPunct="1">
              <a:lnSpc>
                <a:spcPct val="150000"/>
              </a:lnSpc>
              <a:buClrTx/>
            </a:pPr>
            <a:r>
              <a:rPr lang="en-US" altLang="en-US" sz="2100" dirty="0"/>
              <a:t>Provide the Pack Information Flyer (created in advance)</a:t>
            </a:r>
          </a:p>
          <a:p>
            <a:pPr marL="742950" indent="-742950" eaLnBrk="1" hangingPunct="1">
              <a:lnSpc>
                <a:spcPct val="150000"/>
              </a:lnSpc>
              <a:buClrTx/>
            </a:pPr>
            <a:r>
              <a:rPr lang="en-US" altLang="en-US" sz="2500" dirty="0"/>
              <a:t>Answer Questions &amp; Help the sign-up</a:t>
            </a:r>
          </a:p>
          <a:p>
            <a:pPr marL="1046163" lvl="1" indent="-742950" eaLnBrk="1" hangingPunct="1">
              <a:buClrTx/>
            </a:pPr>
            <a:r>
              <a:rPr lang="en-US" altLang="en-US" sz="2100" dirty="0"/>
              <a:t>If family doesn’t join, collect contact information                    &amp; invite to Parent Orientation mtg.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2400" dirty="0"/>
              <a:t>STEP 3: </a:t>
            </a:r>
            <a:r>
              <a:rPr lang="en-US" altLang="en-US" b="1" dirty="0"/>
              <a:t>Hold Sign-up Night(s)</a:t>
            </a:r>
            <a:endParaRPr lang="en-US" altLang="en-US" dirty="0"/>
          </a:p>
        </p:txBody>
      </p:sp>
      <p:sp>
        <p:nvSpPr>
          <p:cNvPr id="10243" name="Content Placeholder 2"/>
          <p:cNvSpPr>
            <a:spLocks noGrp="1"/>
          </p:cNvSpPr>
          <p:nvPr>
            <p:ph idx="1"/>
          </p:nvPr>
        </p:nvSpPr>
        <p:spPr>
          <a:xfrm>
            <a:off x="457200" y="1828800"/>
            <a:ext cx="8382000" cy="4114800"/>
          </a:xfrm>
        </p:spPr>
        <p:txBody>
          <a:bodyPr/>
          <a:lstStyle/>
          <a:p>
            <a:pPr marL="742950" indent="-742950" eaLnBrk="1" hangingPunct="1">
              <a:lnSpc>
                <a:spcPct val="150000"/>
              </a:lnSpc>
              <a:buClrTx/>
            </a:pPr>
            <a:r>
              <a:rPr lang="en-US" altLang="en-US" sz="2500" dirty="0"/>
              <a:t>Keep these simple. </a:t>
            </a:r>
          </a:p>
          <a:p>
            <a:pPr marL="742950" indent="-742950" eaLnBrk="1" hangingPunct="1">
              <a:lnSpc>
                <a:spcPct val="150000"/>
              </a:lnSpc>
              <a:buClrTx/>
            </a:pPr>
            <a:r>
              <a:rPr lang="en-US" altLang="en-US" sz="2500" dirty="0"/>
              <a:t>Keep it short. (</a:t>
            </a:r>
            <a:r>
              <a:rPr lang="en-US" altLang="en-US" sz="2500" i="1" dirty="0"/>
              <a:t>families are there to sign-up</a:t>
            </a:r>
            <a:r>
              <a:rPr lang="en-US" altLang="en-US" sz="2500" dirty="0"/>
              <a:t>)</a:t>
            </a:r>
          </a:p>
          <a:p>
            <a:pPr marL="742950" indent="-742950" eaLnBrk="1" hangingPunct="1">
              <a:lnSpc>
                <a:spcPct val="150000"/>
              </a:lnSpc>
              <a:buClrTx/>
            </a:pPr>
            <a:r>
              <a:rPr lang="en-US" altLang="en-US" sz="2500" dirty="0"/>
              <a:t>Keep it AT THE SCHOOL! (</a:t>
            </a:r>
            <a:r>
              <a:rPr lang="en-US" altLang="en-US" sz="2500" i="1" dirty="0"/>
              <a:t>best practice</a:t>
            </a:r>
            <a:r>
              <a:rPr lang="en-US" altLang="en-US" sz="2500" dirty="0"/>
              <a:t>)</a:t>
            </a:r>
          </a:p>
          <a:p>
            <a:pPr marL="1046163" lvl="1" indent="-742950" eaLnBrk="1" hangingPunct="1">
              <a:lnSpc>
                <a:spcPct val="150000"/>
              </a:lnSpc>
              <a:buClrTx/>
            </a:pPr>
            <a:r>
              <a:rPr lang="en-US" altLang="en-US" sz="2100" dirty="0"/>
              <a:t>Can be done in the parking lot!</a:t>
            </a:r>
          </a:p>
          <a:p>
            <a:pPr marL="742950" indent="-742950" eaLnBrk="1" hangingPunct="1">
              <a:lnSpc>
                <a:spcPct val="150000"/>
              </a:lnSpc>
              <a:buClrTx/>
            </a:pPr>
            <a:r>
              <a:rPr lang="en-US" altLang="en-US" sz="2500" dirty="0"/>
              <a:t>Push online registration via Pack QR code.</a:t>
            </a:r>
          </a:p>
          <a:p>
            <a:pPr marL="742950" indent="-742950" eaLnBrk="1" hangingPunct="1">
              <a:lnSpc>
                <a:spcPct val="150000"/>
              </a:lnSpc>
              <a:buClrTx/>
            </a:pPr>
            <a:r>
              <a:rPr lang="en-US" altLang="en-US" sz="2500" dirty="0"/>
              <a:t>Use the Fire-Tek Rocket Activity!</a:t>
            </a:r>
          </a:p>
        </p:txBody>
      </p:sp>
    </p:spTree>
    <p:extLst>
      <p:ext uri="{BB962C8B-B14F-4D97-AF65-F5344CB8AC3E}">
        <p14:creationId xmlns:p14="http://schemas.microsoft.com/office/powerpoint/2010/main" val="57577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153400" cy="639762"/>
          </a:xfrm>
        </p:spPr>
        <p:txBody>
          <a:bodyPr/>
          <a:lstStyle/>
          <a:p>
            <a:pPr eaLnBrk="1" hangingPunct="1"/>
            <a:r>
              <a:rPr lang="en-US" altLang="en-US" sz="4300" b="1" dirty="0">
                <a:highlight>
                  <a:srgbClr val="FFFF00"/>
                </a:highlight>
              </a:rPr>
              <a:t>BEST PRACTICE!</a:t>
            </a:r>
            <a:endParaRPr lang="en-US" altLang="en-US" sz="3300" dirty="0">
              <a:highlight>
                <a:srgbClr val="FFFF00"/>
              </a:highlight>
            </a:endParaRPr>
          </a:p>
        </p:txBody>
      </p:sp>
      <p:sp>
        <p:nvSpPr>
          <p:cNvPr id="7171" name="Content Placeholder 2"/>
          <p:cNvSpPr>
            <a:spLocks noGrp="1"/>
          </p:cNvSpPr>
          <p:nvPr>
            <p:ph idx="1"/>
          </p:nvPr>
        </p:nvSpPr>
        <p:spPr>
          <a:xfrm>
            <a:off x="457200" y="1371600"/>
            <a:ext cx="8153400" cy="4114800"/>
          </a:xfrm>
        </p:spPr>
        <p:txBody>
          <a:bodyPr/>
          <a:lstStyle/>
          <a:p>
            <a:pPr marL="36512" indent="0" eaLnBrk="1" hangingPunct="1">
              <a:lnSpc>
                <a:spcPct val="150000"/>
              </a:lnSpc>
              <a:buNone/>
            </a:pPr>
            <a:r>
              <a:rPr lang="en-US" altLang="en-US" sz="2000" dirty="0"/>
              <a:t>It’s VITAL that individual Sign-up Nights are held at each Elementary School</a:t>
            </a:r>
          </a:p>
          <a:p>
            <a:pPr eaLnBrk="1" hangingPunct="1">
              <a:lnSpc>
                <a:spcPct val="150000"/>
              </a:lnSpc>
            </a:pPr>
            <a:endParaRPr lang="en-US" altLang="en-US" sz="2000" dirty="0"/>
          </a:p>
          <a:p>
            <a:pPr marL="36512" indent="0" eaLnBrk="1" hangingPunct="1">
              <a:lnSpc>
                <a:spcPct val="150000"/>
              </a:lnSpc>
              <a:buNone/>
            </a:pPr>
            <a:r>
              <a:rPr lang="en-US" altLang="en-US" sz="2000" dirty="0"/>
              <a:t>Parents are SIGNIFICANTLY more likely to attend and sign-up if held at their Child’s School. </a:t>
            </a:r>
          </a:p>
          <a:p>
            <a:pPr eaLnBrk="1" hangingPunct="1">
              <a:lnSpc>
                <a:spcPct val="150000"/>
              </a:lnSpc>
            </a:pPr>
            <a:endParaRPr lang="en-US" altLang="en-US" sz="2000" dirty="0"/>
          </a:p>
          <a:p>
            <a:pPr marL="36512" indent="0" eaLnBrk="1" hangingPunct="1">
              <a:lnSpc>
                <a:spcPct val="150000"/>
              </a:lnSpc>
              <a:buNone/>
            </a:pPr>
            <a:r>
              <a:rPr lang="en-US" altLang="en-US" sz="2000" u="sng" dirty="0"/>
              <a:t>Market research from 2018-2019 found that: </a:t>
            </a:r>
          </a:p>
          <a:p>
            <a:pPr eaLnBrk="1" hangingPunct="1">
              <a:lnSpc>
                <a:spcPct val="150000"/>
              </a:lnSpc>
            </a:pPr>
            <a:r>
              <a:rPr lang="en-US" altLang="en-US" sz="2000" dirty="0"/>
              <a:t>- Neighboring Schools showed limited success</a:t>
            </a:r>
          </a:p>
          <a:p>
            <a:pPr eaLnBrk="1" hangingPunct="1">
              <a:lnSpc>
                <a:spcPct val="150000"/>
              </a:lnSpc>
            </a:pPr>
            <a:r>
              <a:rPr lang="en-US" altLang="en-US" sz="2000" dirty="0"/>
              <a:t>- Church’s </a:t>
            </a:r>
            <a:r>
              <a:rPr lang="en-US" altLang="en-US" sz="2000" b="1" dirty="0"/>
              <a:t>DID NOT </a:t>
            </a:r>
            <a:r>
              <a:rPr lang="en-US" altLang="en-US" sz="2000" dirty="0"/>
              <a:t>work </a:t>
            </a:r>
            <a:r>
              <a:rPr lang="en-US" altLang="en-US" sz="2000" b="1" dirty="0"/>
              <a:t>AT ALL</a:t>
            </a:r>
            <a:r>
              <a:rPr lang="en-US" altLang="en-US" sz="2000" dirty="0"/>
              <a:t>! </a:t>
            </a:r>
          </a:p>
        </p:txBody>
      </p:sp>
    </p:spTree>
    <p:extLst>
      <p:ext uri="{BB962C8B-B14F-4D97-AF65-F5344CB8AC3E}">
        <p14:creationId xmlns:p14="http://schemas.microsoft.com/office/powerpoint/2010/main" val="1487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24265C768D4D429F2E80ED2480270B" ma:contentTypeVersion="13" ma:contentTypeDescription="Create a new document." ma:contentTypeScope="" ma:versionID="9b8dbfaa8d96ada6aaf831c2914b7d29">
  <xsd:schema xmlns:xsd="http://www.w3.org/2001/XMLSchema" xmlns:xs="http://www.w3.org/2001/XMLSchema" xmlns:p="http://schemas.microsoft.com/office/2006/metadata/properties" xmlns:ns3="a7ebb0d8-b51c-487d-b65e-f30dac90eab5" xmlns:ns4="9fdca38e-ff8c-42eb-9b09-34c27fc13c95" targetNamespace="http://schemas.microsoft.com/office/2006/metadata/properties" ma:root="true" ma:fieldsID="584ff1a62bdf69fa01e1ae78b47fbe4f" ns3:_="" ns4:_="">
    <xsd:import namespace="a7ebb0d8-b51c-487d-b65e-f30dac90eab5"/>
    <xsd:import namespace="9fdca38e-ff8c-42eb-9b09-34c27fc13c95"/>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3:SharedWithDetails" minOccurs="0"/>
                <xsd:element ref="ns3:SharingHintHash"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bb0d8-b51c-487d-b65e-f30dac90ea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dca38e-ff8c-42eb-9b09-34c27fc13c9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A495D9-0BF5-42A9-AA12-3CF234FA72EB}">
  <ds:schemaRefs>
    <ds:schemaRef ds:uri="http://schemas.microsoft.com/sharepoint/v3/contenttype/forms"/>
  </ds:schemaRefs>
</ds:datastoreItem>
</file>

<file path=customXml/itemProps2.xml><?xml version="1.0" encoding="utf-8"?>
<ds:datastoreItem xmlns:ds="http://schemas.openxmlformats.org/officeDocument/2006/customXml" ds:itemID="{1F6E31C8-BF38-4641-9478-95E79158F2B2}">
  <ds:schemaRefs>
    <ds:schemaRef ds:uri="http://purl.org/dc/terms/"/>
    <ds:schemaRef ds:uri="http://schemas.openxmlformats.org/package/2006/metadata/core-properties"/>
    <ds:schemaRef ds:uri="a7ebb0d8-b51c-487d-b65e-f30dac90eab5"/>
    <ds:schemaRef ds:uri="http://schemas.microsoft.com/office/2006/documentManagement/types"/>
    <ds:schemaRef ds:uri="http://schemas.microsoft.com/office/infopath/2007/PartnerControls"/>
    <ds:schemaRef ds:uri="9fdca38e-ff8c-42eb-9b09-34c27fc13c95"/>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A32008F-5DB4-487D-A964-226000015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bb0d8-b51c-487d-b65e-f30dac90eab5"/>
    <ds:schemaRef ds:uri="9fdca38e-ff8c-42eb-9b09-34c27fc1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Theme1</Template>
  <TotalTime>14286</TotalTime>
  <Words>3814</Words>
  <Application>Microsoft Office PowerPoint</Application>
  <PresentationFormat>On-screen Show (4:3)</PresentationFormat>
  <Paragraphs>463</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Aptos</vt:lpstr>
      <vt:lpstr>Arial</vt:lpstr>
      <vt:lpstr>Calibri</vt:lpstr>
      <vt:lpstr>Franklin Gothic Book</vt:lpstr>
      <vt:lpstr>Helvetica</vt:lpstr>
      <vt:lpstr>Wingdings 2</vt:lpstr>
      <vt:lpstr>Technic</vt:lpstr>
      <vt:lpstr>Office Theme</vt:lpstr>
      <vt:lpstr>Membership Bootcamp Training for Unit leaders</vt:lpstr>
      <vt:lpstr>WHY ARE WE HERE?</vt:lpstr>
      <vt:lpstr>Full Family Fall Recruitment PURPOSE &amp; OBJECTIVE</vt:lpstr>
      <vt:lpstr>Full Family Fall Recruitment KEY POINTS TO THE PLAN</vt:lpstr>
      <vt:lpstr>Full Family Fall Recruitment OVERVIEW</vt:lpstr>
      <vt:lpstr>5 STEPS to a Successful Fall Recruitment</vt:lpstr>
      <vt:lpstr>STEP 3: Hold Sign-up Night(s)</vt:lpstr>
      <vt:lpstr>STEP 3: Hold Sign-up Night(s)</vt:lpstr>
      <vt:lpstr>BEST PRACTICE!</vt:lpstr>
      <vt:lpstr>PowerPoint Presentation</vt:lpstr>
      <vt:lpstr>STEP 4: Turn in Paperwork </vt:lpstr>
      <vt:lpstr>STEP 1: Organize Volunteer Team </vt:lpstr>
      <vt:lpstr>STEP 2: Promotion &amp; Scout Talks </vt:lpstr>
      <vt:lpstr>STEP 2: Promotion &amp; Scout Talks </vt:lpstr>
      <vt:lpstr>STEP 2: Scout Talks </vt:lpstr>
      <vt:lpstr>HOW TO DO A SCOUT TALK</vt:lpstr>
      <vt:lpstr>STEP 5: Hold Parent Orientation Mtg</vt:lpstr>
      <vt:lpstr>STEP 5: Hold Parent Orientation Mtg</vt:lpstr>
      <vt:lpstr>PowerPoint Presentation</vt:lpstr>
      <vt:lpstr>Welcome to Pack 123!</vt:lpstr>
      <vt:lpstr>What is Cub Scouts?</vt:lpstr>
      <vt:lpstr>Things we do:</vt:lpstr>
      <vt:lpstr>Scouting’s Youth Magazine</vt:lpstr>
      <vt:lpstr>Cub Haunted!</vt:lpstr>
      <vt:lpstr>Cub Activity Time!</vt:lpstr>
      <vt:lpstr>Pack 123 - Organization</vt:lpstr>
      <vt:lpstr>Dens</vt:lpstr>
      <vt:lpstr>Volunteers</vt:lpstr>
      <vt:lpstr>Training for Volunteers</vt:lpstr>
      <vt:lpstr>We are Pack 123!</vt:lpstr>
      <vt:lpstr>Pack Meeting</vt:lpstr>
      <vt:lpstr>Pack Leadership</vt:lpstr>
      <vt:lpstr>How the Pack funds itself</vt:lpstr>
      <vt:lpstr>Annual Registration Fees</vt:lpstr>
      <vt:lpstr>Den Breakouts</vt:lpstr>
      <vt:lpstr>Why the Magic Circle?</vt:lpstr>
      <vt:lpstr>How the Magic Circle Works</vt:lpstr>
      <vt:lpstr>New Den Membership Rosters</vt:lpstr>
      <vt:lpstr>Scout Presentation!</vt:lpstr>
      <vt:lpstr>PowerPoint Presentation</vt:lpstr>
      <vt:lpstr>5 STEPS to a Successful Fall Recruitment</vt:lpstr>
      <vt:lpstr>How many lives will be changed because of you?</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Darin Kinn</dc:creator>
  <cp:lastModifiedBy>Nathan Dutson</cp:lastModifiedBy>
  <cp:revision>122</cp:revision>
  <cp:lastPrinted>2020-05-08T20:06:18Z</cp:lastPrinted>
  <dcterms:created xsi:type="dcterms:W3CDTF">2010-12-13T17:28:22Z</dcterms:created>
  <dcterms:modified xsi:type="dcterms:W3CDTF">2024-05-15T20:42:20Z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0x0101008224265C768D4D429F2E80ED2480270B</vt:lpwstr>
  </property>
</Properties>
</file>